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3.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59" r:id="rId5"/>
    <p:sldId id="271" r:id="rId6"/>
    <p:sldId id="286" r:id="rId7"/>
    <p:sldId id="272" r:id="rId8"/>
    <p:sldId id="273" r:id="rId9"/>
    <p:sldId id="288" r:id="rId10"/>
    <p:sldId id="260" r:id="rId11"/>
    <p:sldId id="270" r:id="rId12"/>
    <p:sldId id="261" r:id="rId13"/>
    <p:sldId id="262" r:id="rId14"/>
    <p:sldId id="263" r:id="rId15"/>
    <p:sldId id="275" r:id="rId16"/>
    <p:sldId id="264" r:id="rId17"/>
    <p:sldId id="265" r:id="rId18"/>
    <p:sldId id="280" r:id="rId19"/>
    <p:sldId id="281" r:id="rId20"/>
    <p:sldId id="274" r:id="rId21"/>
    <p:sldId id="266" r:id="rId22"/>
    <p:sldId id="268" r:id="rId23"/>
    <p:sldId id="267" r:id="rId24"/>
    <p:sldId id="269" r:id="rId25"/>
    <p:sldId id="282" r:id="rId26"/>
    <p:sldId id="283" r:id="rId27"/>
    <p:sldId id="276" r:id="rId28"/>
    <p:sldId id="277" r:id="rId29"/>
    <p:sldId id="278" r:id="rId30"/>
    <p:sldId id="287" r:id="rId31"/>
    <p:sldId id="28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est Contributor" initials="GC" lastIdx="2" clrIdx="0">
    <p:extLst>
      <p:ext uri="{19B8F6BF-5375-455C-9EA6-DF929625EA0E}">
        <p15:presenceInfo xmlns:p15="http://schemas.microsoft.com/office/powerpoint/2012/main" userId="SRN:SPO:ANON#7BF8222AE686AC321AC52B8C74B79C095666C8C9D0641F06523C0D1FBC217415" providerId="AD"/>
      </p:ext>
    </p:extLst>
  </p:cmAuthor>
  <p:cmAuthor id="2" name="Hoyle, Larry" initials="HL" lastIdx="5" clrIdx="1">
    <p:extLst>
      <p:ext uri="{19B8F6BF-5375-455C-9EA6-DF929625EA0E}">
        <p15:presenceInfo xmlns:p15="http://schemas.microsoft.com/office/powerpoint/2012/main" userId="Hoyle, Lar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018" autoAdjust="0"/>
  </p:normalViewPr>
  <p:slideViewPr>
    <p:cSldViewPr snapToGrid="0">
      <p:cViewPr>
        <p:scale>
          <a:sx n="50" d="100"/>
          <a:sy n="50" d="100"/>
        </p:scale>
        <p:origin x="38" y="53"/>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3-21T10:08:12.604" idx="1">
    <p:pos x="10" y="10"/>
    <p:text>Knut: This package does not fit well to the main topic. Is there another?</p:text>
    <p:extLst>
      <p:ext uri="{C676402C-5697-4E1C-873F-D02D1690AC5C}">
        <p15:threadingInfo xmlns:p15="http://schemas.microsoft.com/office/powerpoint/2012/main" timeZoneBias="-60"/>
      </p:ext>
    </p:extLst>
  </p:cm>
  <p:cm authorId="2" dt="2017-03-21T10:02:41.234" idx="1">
    <p:pos x="10" y="106"/>
    <p:text>needs to be small or a subset so that properties and relationships can be pointed out</p:text>
    <p:extLst>
      <p:ext uri="{C676402C-5697-4E1C-873F-D02D1690AC5C}">
        <p15:threadingInfo xmlns:p15="http://schemas.microsoft.com/office/powerpoint/2012/main" timeZoneBias="300">
          <p15:parentCm authorId="1" idx="1"/>
        </p15:threadingInfo>
      </p:ext>
    </p:extLst>
  </p:cm>
  <p:cm authorId="2" dt="2017-03-21T10:15:33.963" idx="4">
    <p:pos x="10" y="202"/>
    <p:text>used FormatDescription and a detail of it which follows.</p:text>
    <p:extLst>
      <p:ext uri="{C676402C-5697-4E1C-873F-D02D1690AC5C}">
        <p15:threadingInfo xmlns:p15="http://schemas.microsoft.com/office/powerpoint/2012/main" timeZoneBias="300">
          <p15:parentCm authorId="1" idx="1"/>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3-21T10:08:12.604" idx="1">
    <p:pos x="10" y="10"/>
    <p:text>Knut: This package does not fit well to the main topic. Is there another?</p:text>
    <p:extLst>
      <p:ext uri="{C676402C-5697-4E1C-873F-D02D1690AC5C}">
        <p15:threadingInfo xmlns:p15="http://schemas.microsoft.com/office/powerpoint/2012/main" timeZoneBias="-60"/>
      </p:ext>
    </p:extLst>
  </p:cm>
  <p:cm authorId="2" dt="2017-03-21T10:02:41.234" idx="1">
    <p:pos x="10" y="106"/>
    <p:text>needs to be small or a subset so that properties and relationships can be pointed out</p:text>
    <p:extLst>
      <p:ext uri="{C676402C-5697-4E1C-873F-D02D1690AC5C}">
        <p15:threadingInfo xmlns:p15="http://schemas.microsoft.com/office/powerpoint/2012/main" timeZoneBias="300">
          <p15:parentCm authorId="1" idx="1"/>
        </p15:threadingInfo>
      </p:ext>
    </p:extLst>
  </p:cm>
  <p:cm authorId="2" dt="2017-03-21T10:15:56.993" idx="5">
    <p:pos x="10" y="202"/>
    <p:text>Hopefully the details will show</p:text>
    <p:extLst>
      <p:ext uri="{C676402C-5697-4E1C-873F-D02D1690AC5C}">
        <p15:threadingInfo xmlns:p15="http://schemas.microsoft.com/office/powerpoint/2012/main" timeZoneBias="300">
          <p15:parentCm authorId="1" idx="1"/>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03-21T11:45:05.539" idx="2">
    <p:pos x="10" y="10"/>
    <p:text>Knut: I added two examples and possible information that should be stored in DDI, but I'm not sure if the really are missing. (c.p. slide instance variable)</p:text>
    <p:extLst>
      <p:ext uri="{C676402C-5697-4E1C-873F-D02D1690AC5C}">
        <p15:threadingInfo xmlns:p15="http://schemas.microsoft.com/office/powerpoint/2012/main" timeZoneBias="-60"/>
      </p:ext>
    </p:extLst>
  </p:cm>
  <p:cm authorId="2" dt="2017-03-21T10:05:46.191" idx="2">
    <p:pos x="10" y="106"/>
    <p:text>I added the reference to Viewpoint and a slide at the end on viewpoint.</p:text>
    <p:extLst>
      <p:ext uri="{C676402C-5697-4E1C-873F-D02D1690AC5C}">
        <p15:threadingInfo xmlns:p15="http://schemas.microsoft.com/office/powerpoint/2012/main" timeZoneBias="300">
          <p15:parentCm authorId="1" idx="2"/>
        </p15:threadingInfo>
      </p:ext>
    </p:extLst>
  </p:cm>
  <p:cm authorId="2" dt="2017-03-21T10:06:36.824" idx="3">
    <p:pos x="10" y="202"/>
    <p:text>I also added the pointer datatype</p:text>
    <p:extLst>
      <p:ext uri="{C676402C-5697-4E1C-873F-D02D1690AC5C}">
        <p15:threadingInfo xmlns:p15="http://schemas.microsoft.com/office/powerpoint/2012/main" timeZoneBias="300">
          <p15:parentCm authorId="1" idx="2"/>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718ED8-1F8D-4902-8E16-FDD869B6D6B0}" type="datetimeFigureOut">
              <a:rPr lang="en-US" smtClean="0"/>
              <a:t>4/6/2017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DB0C6D-8651-4963-A0EE-665E08399858}"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Lion does have a number of deprecated</a:t>
            </a:r>
            <a:r>
              <a:rPr lang="en-US" baseline="0" dirty="0" smtClean="0"/>
              <a:t> or unused classes though.</a:t>
            </a: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4</a:t>
            </a:fld>
            <a:endParaRPr lang="en-US"/>
          </a:p>
        </p:txBody>
      </p:sp>
    </p:spTree>
    <p:extLst>
      <p:ext uri="{BB962C8B-B14F-4D97-AF65-F5344CB8AC3E}">
        <p14:creationId xmlns:p14="http://schemas.microsoft.com/office/powerpoint/2010/main" val="3706341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selected a small subset of the variables in the AES for our example.</a:t>
            </a:r>
          </a:p>
        </p:txBody>
      </p:sp>
      <p:sp>
        <p:nvSpPr>
          <p:cNvPr id="4" name="Slide Number Placeholder 3"/>
          <p:cNvSpPr>
            <a:spLocks noGrp="1"/>
          </p:cNvSpPr>
          <p:nvPr>
            <p:ph type="sldNum" sz="quarter" idx="10"/>
          </p:nvPr>
        </p:nvSpPr>
        <p:spPr/>
        <p:txBody>
          <a:bodyPr/>
          <a:lstStyle/>
          <a:p>
            <a:fld id="{78DB0C6D-8651-4963-A0EE-665E08399858}" type="slidenum">
              <a:rPr lang="en-US" smtClean="0"/>
              <a:t>13</a:t>
            </a:fld>
            <a:endParaRPr lang="en-US"/>
          </a:p>
        </p:txBody>
      </p:sp>
    </p:spTree>
    <p:extLst>
      <p:ext uri="{BB962C8B-B14F-4D97-AF65-F5344CB8AC3E}">
        <p14:creationId xmlns:p14="http://schemas.microsoft.com/office/powerpoint/2010/main" val="3149039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InstanceVariable and </a:t>
            </a:r>
            <a:r>
              <a:rPr lang="en-US" dirty="0" err="1"/>
              <a:t>LogicalRecordLayout</a:t>
            </a:r>
            <a:r>
              <a:rPr lang="en-US" dirty="0"/>
              <a:t> describe variables and their logical</a:t>
            </a:r>
            <a:r>
              <a:rPr lang="en-US" baseline="0" dirty="0"/>
              <a:t> ordering. They contain a lot of logical level information.  The ValueMapping, </a:t>
            </a:r>
            <a:r>
              <a:rPr lang="en-US" baseline="0" dirty="0" err="1"/>
              <a:t>PhysicalLayoutOrder</a:t>
            </a:r>
            <a:r>
              <a:rPr lang="en-US" baseline="0" dirty="0"/>
              <a:t>, and </a:t>
            </a:r>
            <a:r>
              <a:rPr lang="en-US" baseline="0" dirty="0" err="1"/>
              <a:t>RectangularLayout</a:t>
            </a:r>
            <a:r>
              <a:rPr lang="en-US" baseline="0" dirty="0"/>
              <a:t> (a kind of </a:t>
            </a:r>
            <a:r>
              <a:rPr lang="en-US" baseline="0" dirty="0" err="1"/>
              <a:t>PhysicalRecordLayout</a:t>
            </a:r>
            <a:r>
              <a:rPr lang="en-US" baseline="0" dirty="0"/>
              <a:t>) describe how data (associated with variables) are represented in physical media. The red arrows represent relationships among the classes</a:t>
            </a:r>
            <a:r>
              <a:rPr lang="en-US" baseline="0" dirty="0" smtClean="0"/>
              <a:t>. For the sharp eyed, see that the physical record is longer than the list of variable names.</a:t>
            </a:r>
            <a:endParaRPr lang="en-US" dirty="0" smtClean="0"/>
          </a:p>
          <a:p>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20</a:t>
            </a:fld>
            <a:endParaRPr lang="en-US"/>
          </a:p>
        </p:txBody>
      </p:sp>
    </p:spTree>
    <p:extLst>
      <p:ext uri="{BB962C8B-B14F-4D97-AF65-F5344CB8AC3E}">
        <p14:creationId xmlns:p14="http://schemas.microsoft.com/office/powerpoint/2010/main" val="670434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InstanceVariable has a combination of logical and physical elements, but no detail on physical layout</a:t>
            </a:r>
            <a:r>
              <a:rPr lang="en-US" baseline="0" dirty="0"/>
              <a:t> of data records</a:t>
            </a:r>
            <a:r>
              <a:rPr lang="en-US" dirty="0"/>
              <a:t>. This allows for refactoring of data files (e.g. from CSV to fixed column) while maintaining that the variables in the file are the same.</a:t>
            </a:r>
          </a:p>
        </p:txBody>
      </p:sp>
      <p:sp>
        <p:nvSpPr>
          <p:cNvPr id="4" name="Slide Number Placeholder 3"/>
          <p:cNvSpPr>
            <a:spLocks noGrp="1"/>
          </p:cNvSpPr>
          <p:nvPr>
            <p:ph type="sldNum" sz="quarter" idx="10"/>
          </p:nvPr>
        </p:nvSpPr>
        <p:spPr/>
        <p:txBody>
          <a:bodyPr/>
          <a:lstStyle/>
          <a:p>
            <a:fld id="{78DB0C6D-8651-4963-A0EE-665E08399858}" type="slidenum">
              <a:rPr lang="en-US" smtClean="0"/>
              <a:t>21</a:t>
            </a:fld>
            <a:endParaRPr lang="en-US"/>
          </a:p>
        </p:txBody>
      </p:sp>
    </p:spTree>
    <p:extLst>
      <p:ext uri="{BB962C8B-B14F-4D97-AF65-F5344CB8AC3E}">
        <p14:creationId xmlns:p14="http://schemas.microsoft.com/office/powerpoint/2010/main" val="1887538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logical description of the record includes information like the order of variables in a record.</a:t>
            </a:r>
          </a:p>
        </p:txBody>
      </p:sp>
      <p:sp>
        <p:nvSpPr>
          <p:cNvPr id="4" name="Slide Number Placeholder 3"/>
          <p:cNvSpPr>
            <a:spLocks noGrp="1"/>
          </p:cNvSpPr>
          <p:nvPr>
            <p:ph type="sldNum" sz="quarter" idx="10"/>
          </p:nvPr>
        </p:nvSpPr>
        <p:spPr/>
        <p:txBody>
          <a:bodyPr/>
          <a:lstStyle/>
          <a:p>
            <a:fld id="{78DB0C6D-8651-4963-A0EE-665E08399858}" type="slidenum">
              <a:rPr lang="en-US" smtClean="0"/>
              <a:t>22</a:t>
            </a:fld>
            <a:endParaRPr lang="en-US"/>
          </a:p>
        </p:txBody>
      </p:sp>
    </p:spTree>
    <p:extLst>
      <p:ext uri="{BB962C8B-B14F-4D97-AF65-F5344CB8AC3E}">
        <p14:creationId xmlns:p14="http://schemas.microsoft.com/office/powerpoint/2010/main" val="32879910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t>
            </a:r>
            <a:r>
              <a:rPr lang="en-US" err="1"/>
              <a:t>PhysicalLayout</a:t>
            </a:r>
            <a:r>
              <a:rPr lang="en-US"/>
              <a:t> has a description of the physical layout of the data represented in a file. We tried to</a:t>
            </a:r>
            <a:r>
              <a:rPr lang="en-US" baseline="0"/>
              <a:t> be compatible with the W3C Tabular Layout Model. https://www.w3.org/TR/tabular-data-model/ </a:t>
            </a:r>
            <a:endParaRPr lang="en-US"/>
          </a:p>
        </p:txBody>
      </p:sp>
      <p:sp>
        <p:nvSpPr>
          <p:cNvPr id="4" name="Slide Number Placeholder 3"/>
          <p:cNvSpPr>
            <a:spLocks noGrp="1"/>
          </p:cNvSpPr>
          <p:nvPr>
            <p:ph type="sldNum" sz="quarter" idx="10"/>
          </p:nvPr>
        </p:nvSpPr>
        <p:spPr/>
        <p:txBody>
          <a:bodyPr/>
          <a:lstStyle/>
          <a:p>
            <a:fld id="{78DB0C6D-8651-4963-A0EE-665E08399858}" type="slidenum">
              <a:rPr lang="en-US" smtClean="0"/>
              <a:t>23</a:t>
            </a:fld>
            <a:endParaRPr lang="en-US"/>
          </a:p>
        </p:txBody>
      </p:sp>
    </p:spTree>
    <p:extLst>
      <p:ext uri="{BB962C8B-B14F-4D97-AF65-F5344CB8AC3E}">
        <p14:creationId xmlns:p14="http://schemas.microsoft.com/office/powerpoint/2010/main" val="2923671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ValueMapping indicates how an InstanceVariable</a:t>
            </a:r>
            <a:r>
              <a:rPr lang="en-US" baseline="0" dirty="0"/>
              <a:t> is actually represented (</a:t>
            </a:r>
            <a:r>
              <a:rPr lang="en-US" baseline="0" dirty="0" err="1"/>
              <a:t>e.g</a:t>
            </a:r>
            <a:r>
              <a:rPr lang="en-US" baseline="0" dirty="0"/>
              <a:t> as a text string in a CSV). This is the most “physical” level of the description of the data in a data store (e.g. a file).</a:t>
            </a: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24</a:t>
            </a:fld>
            <a:endParaRPr lang="en-US"/>
          </a:p>
        </p:txBody>
      </p:sp>
    </p:spTree>
    <p:extLst>
      <p:ext uri="{BB962C8B-B14F-4D97-AF65-F5344CB8AC3E}">
        <p14:creationId xmlns:p14="http://schemas.microsoft.com/office/powerpoint/2010/main" val="23835359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ValueMapping indicates how an InstanceVariable</a:t>
            </a:r>
            <a:r>
              <a:rPr lang="en-US" baseline="0" dirty="0"/>
              <a:t> is actually represented (</a:t>
            </a:r>
            <a:r>
              <a:rPr lang="en-US" baseline="0" dirty="0" err="1"/>
              <a:t>e.g</a:t>
            </a:r>
            <a:r>
              <a:rPr lang="en-US" baseline="0" dirty="0"/>
              <a:t> as a text string in a CSV). This is the most “physical” level of the description of the data in a data store (e.g. a file).</a:t>
            </a: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25</a:t>
            </a:fld>
            <a:endParaRPr lang="en-US"/>
          </a:p>
        </p:txBody>
      </p:sp>
    </p:spTree>
    <p:extLst>
      <p:ext uri="{BB962C8B-B14F-4D97-AF65-F5344CB8AC3E}">
        <p14:creationId xmlns:p14="http://schemas.microsoft.com/office/powerpoint/2010/main" val="2698323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ValueMapping indicates how an InstanceVariable</a:t>
            </a:r>
            <a:r>
              <a:rPr lang="en-US" baseline="0" dirty="0"/>
              <a:t> is actually represented (</a:t>
            </a:r>
            <a:r>
              <a:rPr lang="en-US" baseline="0" dirty="0" err="1"/>
              <a:t>e.g</a:t>
            </a:r>
            <a:r>
              <a:rPr lang="en-US" baseline="0" dirty="0"/>
              <a:t> as a text string in a CSV). This is the most “physical” level of the description of the data in a data store (e.g. a file).</a:t>
            </a: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26</a:t>
            </a:fld>
            <a:endParaRPr lang="en-US"/>
          </a:p>
        </p:txBody>
      </p:sp>
    </p:spTree>
    <p:extLst>
      <p:ext uri="{BB962C8B-B14F-4D97-AF65-F5344CB8AC3E}">
        <p14:creationId xmlns:p14="http://schemas.microsoft.com/office/powerpoint/2010/main" val="4250287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RectangularLayout</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&lt;Agency&gt;dagstuhl16433.ddialliance.org&lt;/Agency&gt;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&lt;Id&gt;L12345&lt;/Id&gt;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&lt;Version&gt;1&lt;/Version&gt;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&lt;Encoding&gt;ASCII&lt;/Encoding&gt;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HasHeader</a:t>
            </a:r>
            <a:r>
              <a:rPr lang="en-US" sz="1200" kern="1200" dirty="0">
                <a:solidFill>
                  <a:schemeClr val="tx1"/>
                </a:solidFill>
                <a:effectLst/>
                <a:latin typeface="+mn-lt"/>
                <a:ea typeface="+mn-ea"/>
                <a:cs typeface="+mn-cs"/>
              </a:rPr>
              <a:t>&gt;true&lt;/</a:t>
            </a:r>
            <a:r>
              <a:rPr lang="en-US" sz="1200" kern="1200" dirty="0" err="1">
                <a:solidFill>
                  <a:schemeClr val="tx1"/>
                </a:solidFill>
                <a:effectLst/>
                <a:latin typeface="+mn-lt"/>
                <a:ea typeface="+mn-ea"/>
                <a:cs typeface="+mn-cs"/>
              </a:rPr>
              <a:t>HasHeader</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HeaderRowCount</a:t>
            </a:r>
            <a:r>
              <a:rPr lang="en-US" sz="1200" kern="1200" dirty="0">
                <a:solidFill>
                  <a:schemeClr val="tx1"/>
                </a:solidFill>
                <a:effectLst/>
                <a:latin typeface="+mn-lt"/>
                <a:ea typeface="+mn-ea"/>
                <a:cs typeface="+mn-cs"/>
              </a:rPr>
              <a:t>&gt;1&lt;/</a:t>
            </a:r>
            <a:r>
              <a:rPr lang="en-US" sz="1200" kern="1200" dirty="0" err="1">
                <a:solidFill>
                  <a:schemeClr val="tx1"/>
                </a:solidFill>
                <a:effectLst/>
                <a:latin typeface="+mn-lt"/>
                <a:ea typeface="+mn-ea"/>
                <a:cs typeface="+mn-cs"/>
              </a:rPr>
              <a:t>HeaderRowCount</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IsDelimited</a:t>
            </a:r>
            <a:r>
              <a:rPr lang="en-US" sz="1200" kern="1200" dirty="0">
                <a:solidFill>
                  <a:schemeClr val="tx1"/>
                </a:solidFill>
                <a:effectLst/>
                <a:latin typeface="+mn-lt"/>
                <a:ea typeface="+mn-ea"/>
                <a:cs typeface="+mn-cs"/>
              </a:rPr>
              <a:t>&gt;true&lt;/</a:t>
            </a:r>
            <a:r>
              <a:rPr lang="en-US" sz="1200" kern="1200" dirty="0" err="1">
                <a:solidFill>
                  <a:schemeClr val="tx1"/>
                </a:solidFill>
                <a:effectLst/>
                <a:latin typeface="+mn-lt"/>
                <a:ea typeface="+mn-ea"/>
                <a:cs typeface="+mn-cs"/>
              </a:rPr>
              <a:t>IsDelimited</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&lt;Delimiter&gt;,&lt;/Delimiter&gt;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LineTerminator</a:t>
            </a:r>
            <a:r>
              <a:rPr lang="en-US" sz="1200" kern="1200" dirty="0">
                <a:solidFill>
                  <a:schemeClr val="tx1"/>
                </a:solidFill>
                <a:effectLst/>
                <a:latin typeface="+mn-lt"/>
                <a:ea typeface="+mn-ea"/>
                <a:cs typeface="+mn-cs"/>
              </a:rPr>
              <a:t>&gt;\n&lt;/</a:t>
            </a:r>
            <a:r>
              <a:rPr lang="en-US" sz="1200" kern="1200" dirty="0" err="1">
                <a:solidFill>
                  <a:schemeClr val="tx1"/>
                </a:solidFill>
                <a:effectLst/>
                <a:latin typeface="+mn-lt"/>
                <a:ea typeface="+mn-ea"/>
                <a:cs typeface="+mn-cs"/>
              </a:rPr>
              <a:t>LineTerminator</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ContainsValueMapping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typeOfClass</a:t>
            </a:r>
            <a:r>
              <a:rPr lang="en-US" sz="1200" kern="1200" dirty="0">
                <a:solidFill>
                  <a:schemeClr val="tx1"/>
                </a:solidFill>
                <a:effectLst/>
                <a:latin typeface="+mn-lt"/>
                <a:ea typeface="+mn-ea"/>
                <a:cs typeface="+mn-cs"/>
              </a:rPr>
              <a:t>="ValueMapping" URI="URN:DDI:dagstuhl16433.ddialliance.org:VM_DivisNumID:1"&gt;&lt;/</a:t>
            </a:r>
            <a:r>
              <a:rPr lang="en-US" sz="1200" kern="1200" dirty="0" err="1">
                <a:solidFill>
                  <a:schemeClr val="tx1"/>
                </a:solidFill>
                <a:effectLst/>
                <a:latin typeface="+mn-lt"/>
                <a:ea typeface="+mn-ea"/>
                <a:cs typeface="+mn-cs"/>
              </a:rPr>
              <a:t>ContainsValueMapping</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ContainsValueMapping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typeOfClass</a:t>
            </a:r>
            <a:r>
              <a:rPr lang="en-US" sz="1200" kern="1200" dirty="0">
                <a:solidFill>
                  <a:schemeClr val="tx1"/>
                </a:solidFill>
                <a:effectLst/>
                <a:latin typeface="+mn-lt"/>
                <a:ea typeface="+mn-ea"/>
                <a:cs typeface="+mn-cs"/>
              </a:rPr>
              <a:t>="ValueMapping" URI="URN:DDI:dagstuhl16433.ddialliance.org:VM_UniqueIDID:1"&gt;&lt;/</a:t>
            </a:r>
            <a:r>
              <a:rPr lang="en-US" sz="1200" kern="1200" dirty="0" err="1">
                <a:solidFill>
                  <a:schemeClr val="tx1"/>
                </a:solidFill>
                <a:effectLst/>
                <a:latin typeface="+mn-lt"/>
                <a:ea typeface="+mn-ea"/>
                <a:cs typeface="+mn-cs"/>
              </a:rPr>
              <a:t>ContainsValueMapping</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27</a:t>
            </a:fld>
            <a:endParaRPr lang="en-US"/>
          </a:p>
        </p:txBody>
      </p:sp>
    </p:spTree>
    <p:extLst>
      <p:ext uri="{BB962C8B-B14F-4D97-AF65-F5344CB8AC3E}">
        <p14:creationId xmlns:p14="http://schemas.microsoft.com/office/powerpoint/2010/main" val="77609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HasIntendedDataType</a:t>
            </a:r>
            <a:r>
              <a:rPr lang="en-US" sz="1200" kern="1200" baseline="0" dirty="0" smtClean="0">
                <a:solidFill>
                  <a:schemeClr val="tx1"/>
                </a:solidFill>
                <a:effectLst/>
                <a:latin typeface="+mn-lt"/>
                <a:ea typeface="+mn-ea"/>
                <a:cs typeface="+mn-cs"/>
              </a:rPr>
              <a:t> actually contains a reference to a controlled vocabulary entry.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&lt;</a:t>
            </a:r>
            <a:r>
              <a:rPr lang="en-US" sz="1200" kern="1200" dirty="0">
                <a:solidFill>
                  <a:schemeClr val="tx1"/>
                </a:solidFill>
                <a:effectLst/>
                <a:latin typeface="+mn-lt"/>
                <a:ea typeface="+mn-ea"/>
                <a:cs typeface="+mn-cs"/>
              </a:rPr>
              <a:t>InstanceVariable&gt;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&lt;Agency&gt;dagstuhl16433.ddialliance.org&lt;/Agency&gt;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&lt;Id&gt;</a:t>
            </a:r>
            <a:r>
              <a:rPr lang="en-US" sz="1200" kern="1200" dirty="0" err="1">
                <a:solidFill>
                  <a:schemeClr val="tx1"/>
                </a:solidFill>
                <a:effectLst/>
                <a:latin typeface="+mn-lt"/>
                <a:ea typeface="+mn-ea"/>
                <a:cs typeface="+mn-cs"/>
              </a:rPr>
              <a:t>DivisNumID</a:t>
            </a:r>
            <a:r>
              <a:rPr lang="en-US" sz="1200" kern="1200" dirty="0">
                <a:solidFill>
                  <a:schemeClr val="tx1"/>
                </a:solidFill>
                <a:effectLst/>
                <a:latin typeface="+mn-lt"/>
                <a:ea typeface="+mn-ea"/>
                <a:cs typeface="+mn-cs"/>
              </a:rPr>
              <a:t>&lt;/Id&gt;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&lt;Version&gt;1&lt;/Version&gt;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&lt;Name&gt;&lt;Content&gt;</a:t>
            </a:r>
            <a:r>
              <a:rPr lang="en-US" sz="1200" kern="1200" dirty="0" err="1">
                <a:solidFill>
                  <a:schemeClr val="tx1"/>
                </a:solidFill>
                <a:effectLst/>
                <a:latin typeface="+mn-lt"/>
                <a:ea typeface="+mn-ea"/>
                <a:cs typeface="+mn-cs"/>
              </a:rPr>
              <a:t>DivisNum</a:t>
            </a:r>
            <a:r>
              <a:rPr lang="en-US" sz="1200" kern="1200" dirty="0">
                <a:solidFill>
                  <a:schemeClr val="tx1"/>
                </a:solidFill>
                <a:effectLst/>
                <a:latin typeface="+mn-lt"/>
                <a:ea typeface="+mn-ea"/>
                <a:cs typeface="+mn-cs"/>
              </a:rPr>
              <a:t>&lt;/Content&gt;&lt;/Name&gt;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DisplayLabel</a:t>
            </a:r>
            <a:r>
              <a:rPr lang="en-US" sz="1200" kern="1200" dirty="0">
                <a:solidFill>
                  <a:schemeClr val="tx1"/>
                </a:solidFill>
                <a:effectLst/>
                <a:latin typeface="+mn-lt"/>
                <a:ea typeface="+mn-ea"/>
                <a:cs typeface="+mn-cs"/>
              </a:rPr>
              <a:t>&gt;&lt;Content&gt;Electoral Division – AES Numeric Code&lt;/Content&gt;&lt;/</a:t>
            </a:r>
            <a:r>
              <a:rPr lang="en-US" sz="1200" kern="1200" dirty="0" err="1">
                <a:solidFill>
                  <a:schemeClr val="tx1"/>
                </a:solidFill>
                <a:effectLst/>
                <a:latin typeface="+mn-lt"/>
                <a:ea typeface="+mn-ea"/>
                <a:cs typeface="+mn-cs"/>
              </a:rPr>
              <a:t>DisplayLabel</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HasIntendedDataType</a:t>
            </a:r>
            <a:r>
              <a:rPr lang="en-US" sz="1200" kern="1200" dirty="0">
                <a:solidFill>
                  <a:schemeClr val="tx1"/>
                </a:solidFill>
                <a:effectLst/>
                <a:latin typeface="+mn-lt"/>
                <a:ea typeface="+mn-ea"/>
                <a:cs typeface="+mn-cs"/>
              </a:rPr>
              <a:t>&gt;Nominal&lt;/</a:t>
            </a:r>
            <a:r>
              <a:rPr lang="en-US" sz="1200" kern="1200" dirty="0" err="1">
                <a:solidFill>
                  <a:schemeClr val="tx1"/>
                </a:solidFill>
                <a:effectLst/>
                <a:latin typeface="+mn-lt"/>
                <a:ea typeface="+mn-ea"/>
                <a:cs typeface="+mn-cs"/>
              </a:rPr>
              <a:t>HasIntendedDataType</a:t>
            </a:r>
            <a:r>
              <a:rPr lang="en-US" sz="1200" kern="1200" dirty="0">
                <a:solidFill>
                  <a:schemeClr val="tx1"/>
                </a:solidFill>
                <a:effectLst/>
                <a:latin typeface="+mn-lt"/>
                <a:ea typeface="+mn-ea"/>
                <a:cs typeface="+mn-cs"/>
              </a:rPr>
              <a:t>&gt;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&lt;/InstanceVariable&gt;</a:t>
            </a:r>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28</a:t>
            </a:fld>
            <a:endParaRPr lang="en-US"/>
          </a:p>
        </p:txBody>
      </p:sp>
    </p:spTree>
    <p:extLst>
      <p:ext uri="{BB962C8B-B14F-4D97-AF65-F5344CB8AC3E}">
        <p14:creationId xmlns:p14="http://schemas.microsoft.com/office/powerpoint/2010/main" val="3471139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Packages divide up the large model into logically coherent parts. They are</a:t>
            </a:r>
            <a:r>
              <a:rPr lang="en-US" baseline="0" dirty="0"/>
              <a:t> not reflected in the XML, RDF or other expressions of the model. This package is also a Pattern, a set of classes that are abstract and are “realized” by other classes. Realizing classes have all of the properties and relationships of the class they realize. Relationships connect to classes that may exist independently from the source class</a:t>
            </a:r>
            <a:r>
              <a:rPr lang="en-US" baseline="0" dirty="0" smtClean="0"/>
              <a:t>. Note that classes in a Functional View can make use of classes in other parts of the model.</a:t>
            </a: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5</a:t>
            </a:fld>
            <a:endParaRPr lang="en-US"/>
          </a:p>
        </p:txBody>
      </p:sp>
    </p:spTree>
    <p:extLst>
      <p:ext uri="{BB962C8B-B14F-4D97-AF65-F5344CB8AC3E}">
        <p14:creationId xmlns:p14="http://schemas.microsoft.com/office/powerpoint/2010/main" val="214909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&lt;ValueMapping&gt;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&lt;Agency&gt;dagstuhl16433.ddialliance.org&lt;/Agency&gt;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&lt;Id&gt;</a:t>
            </a:r>
            <a:r>
              <a:rPr lang="en-US" sz="1200" kern="1200" dirty="0" err="1">
                <a:solidFill>
                  <a:schemeClr val="tx1"/>
                </a:solidFill>
                <a:effectLst/>
                <a:latin typeface="+mn-lt"/>
                <a:ea typeface="+mn-ea"/>
                <a:cs typeface="+mn-cs"/>
              </a:rPr>
              <a:t>VM_DivisNumID</a:t>
            </a:r>
            <a:r>
              <a:rPr lang="en-US" sz="1200" kern="1200" dirty="0">
                <a:solidFill>
                  <a:schemeClr val="tx1"/>
                </a:solidFill>
                <a:effectLst/>
                <a:latin typeface="+mn-lt"/>
                <a:ea typeface="+mn-ea"/>
                <a:cs typeface="+mn-cs"/>
              </a:rPr>
              <a:t>&lt;/Id&gt;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&lt;Version&gt;1&lt;/Version&gt;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FormatsInstanceVariable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typeOfClass</a:t>
            </a:r>
            <a:r>
              <a:rPr lang="en-US" sz="1200" kern="1200" dirty="0">
                <a:solidFill>
                  <a:schemeClr val="tx1"/>
                </a:solidFill>
                <a:effectLst/>
                <a:latin typeface="+mn-lt"/>
                <a:ea typeface="+mn-ea"/>
                <a:cs typeface="+mn-cs"/>
              </a:rPr>
              <a:t>="InstanceVariable" </a:t>
            </a:r>
            <a:r>
              <a:rPr lang="en-US" sz="1200" kern="1200" dirty="0" err="1">
                <a:solidFill>
                  <a:schemeClr val="tx1"/>
                </a:solidFill>
                <a:effectLst/>
                <a:latin typeface="+mn-lt"/>
                <a:ea typeface="+mn-ea"/>
                <a:cs typeface="+mn-cs"/>
              </a:rPr>
              <a:t>isExternal</a:t>
            </a:r>
            <a:r>
              <a:rPr lang="en-US" sz="1200" kern="1200" dirty="0">
                <a:solidFill>
                  <a:schemeClr val="tx1"/>
                </a:solidFill>
                <a:effectLst/>
                <a:latin typeface="+mn-lt"/>
                <a:ea typeface="+mn-ea"/>
                <a:cs typeface="+mn-cs"/>
              </a:rPr>
              <a:t>="false" URI="URN:DDI:dagstuhl16433.ddialliance.org:DivisNumID:1" &gt;&lt;/</a:t>
            </a:r>
            <a:r>
              <a:rPr lang="en-US" sz="1200" kern="1200" dirty="0" err="1">
                <a:solidFill>
                  <a:schemeClr val="tx1"/>
                </a:solidFill>
                <a:effectLst/>
                <a:latin typeface="+mn-lt"/>
                <a:ea typeface="+mn-ea"/>
                <a:cs typeface="+mn-cs"/>
              </a:rPr>
              <a:t>FormatsInstanceVariable</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PhysicalDataType</a:t>
            </a:r>
            <a:r>
              <a:rPr lang="en-US" sz="1200" kern="1200" dirty="0">
                <a:solidFill>
                  <a:schemeClr val="tx1"/>
                </a:solidFill>
                <a:effectLst/>
                <a:latin typeface="+mn-lt"/>
                <a:ea typeface="+mn-ea"/>
                <a:cs typeface="+mn-cs"/>
              </a:rPr>
              <a:t>&gt;numeric code&lt;/</a:t>
            </a:r>
            <a:r>
              <a:rPr lang="en-US" sz="1200" kern="1200" dirty="0" err="1">
                <a:solidFill>
                  <a:schemeClr val="tx1"/>
                </a:solidFill>
                <a:effectLst/>
                <a:latin typeface="+mn-lt"/>
                <a:ea typeface="+mn-ea"/>
                <a:cs typeface="+mn-cs"/>
              </a:rPr>
              <a:t>PhysicalDataType</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&lt;/ValueMapping&gt;</a:t>
            </a:r>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29</a:t>
            </a:fld>
            <a:endParaRPr lang="en-US"/>
          </a:p>
        </p:txBody>
      </p:sp>
    </p:spTree>
    <p:extLst>
      <p:ext uri="{BB962C8B-B14F-4D97-AF65-F5344CB8AC3E}">
        <p14:creationId xmlns:p14="http://schemas.microsoft.com/office/powerpoint/2010/main" val="2245311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&lt;ValueMapping&gt;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&lt;Agency&gt;dagstuhl16433.ddialliance.org&lt;/Agency&gt;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&lt;Id&gt;</a:t>
            </a:r>
            <a:r>
              <a:rPr lang="en-US" sz="1200" kern="1200" dirty="0" err="1">
                <a:solidFill>
                  <a:schemeClr val="tx1"/>
                </a:solidFill>
                <a:effectLst/>
                <a:latin typeface="+mn-lt"/>
                <a:ea typeface="+mn-ea"/>
                <a:cs typeface="+mn-cs"/>
              </a:rPr>
              <a:t>VM_DivisNumID</a:t>
            </a:r>
            <a:r>
              <a:rPr lang="en-US" sz="1200" kern="1200" dirty="0">
                <a:solidFill>
                  <a:schemeClr val="tx1"/>
                </a:solidFill>
                <a:effectLst/>
                <a:latin typeface="+mn-lt"/>
                <a:ea typeface="+mn-ea"/>
                <a:cs typeface="+mn-cs"/>
              </a:rPr>
              <a:t>&lt;/Id&gt;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&lt;Version&gt;1&lt;/Version&gt;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FormatsInstanceVariable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typeOfClass</a:t>
            </a:r>
            <a:r>
              <a:rPr lang="en-US" sz="1200" kern="1200" dirty="0">
                <a:solidFill>
                  <a:schemeClr val="tx1"/>
                </a:solidFill>
                <a:effectLst/>
                <a:latin typeface="+mn-lt"/>
                <a:ea typeface="+mn-ea"/>
                <a:cs typeface="+mn-cs"/>
              </a:rPr>
              <a:t>="InstanceVariable" </a:t>
            </a:r>
            <a:r>
              <a:rPr lang="en-US" sz="1200" kern="1200" dirty="0" err="1">
                <a:solidFill>
                  <a:schemeClr val="tx1"/>
                </a:solidFill>
                <a:effectLst/>
                <a:latin typeface="+mn-lt"/>
                <a:ea typeface="+mn-ea"/>
                <a:cs typeface="+mn-cs"/>
              </a:rPr>
              <a:t>isExternal</a:t>
            </a:r>
            <a:r>
              <a:rPr lang="en-US" sz="1200" kern="1200" dirty="0">
                <a:solidFill>
                  <a:schemeClr val="tx1"/>
                </a:solidFill>
                <a:effectLst/>
                <a:latin typeface="+mn-lt"/>
                <a:ea typeface="+mn-ea"/>
                <a:cs typeface="+mn-cs"/>
              </a:rPr>
              <a:t>="false" URI="URN:DDI:dagstuhl16433.ddialliance.org:DivisNumID:1" &gt;&lt;/</a:t>
            </a:r>
            <a:r>
              <a:rPr lang="en-US" sz="1200" kern="1200" dirty="0" err="1">
                <a:solidFill>
                  <a:schemeClr val="tx1"/>
                </a:solidFill>
                <a:effectLst/>
                <a:latin typeface="+mn-lt"/>
                <a:ea typeface="+mn-ea"/>
                <a:cs typeface="+mn-cs"/>
              </a:rPr>
              <a:t>FormatsInstanceVariable</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a:t>
            </a:r>
            <a:r>
              <a:rPr lang="en-US" sz="1200" kern="1200" dirty="0" err="1">
                <a:solidFill>
                  <a:schemeClr val="tx1"/>
                </a:solidFill>
                <a:effectLst/>
                <a:latin typeface="+mn-lt"/>
                <a:ea typeface="+mn-ea"/>
                <a:cs typeface="+mn-cs"/>
              </a:rPr>
              <a:t>PhysicalDataType</a:t>
            </a:r>
            <a:r>
              <a:rPr lang="en-US" sz="1200" kern="1200" dirty="0">
                <a:solidFill>
                  <a:schemeClr val="tx1"/>
                </a:solidFill>
                <a:effectLst/>
                <a:latin typeface="+mn-lt"/>
                <a:ea typeface="+mn-ea"/>
                <a:cs typeface="+mn-cs"/>
              </a:rPr>
              <a:t>&gt;numeric code&lt;/</a:t>
            </a:r>
            <a:r>
              <a:rPr lang="en-US" sz="1200" kern="1200" dirty="0" err="1">
                <a:solidFill>
                  <a:schemeClr val="tx1"/>
                </a:solidFill>
                <a:effectLst/>
                <a:latin typeface="+mn-lt"/>
                <a:ea typeface="+mn-ea"/>
                <a:cs typeface="+mn-cs"/>
              </a:rPr>
              <a:t>PhysicalDataType</a:t>
            </a:r>
            <a:r>
              <a:rPr lang="en-US" sz="1200" kern="1200" dirty="0">
                <a:solidFill>
                  <a:schemeClr val="tx1"/>
                </a:solidFill>
                <a:effectLst/>
                <a:latin typeface="+mn-lt"/>
                <a:ea typeface="+mn-ea"/>
                <a:cs typeface="+mn-cs"/>
              </a:rPr>
              <a:t>&gt;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&lt;/ValueMapping&gt;</a:t>
            </a:r>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30</a:t>
            </a:fld>
            <a:endParaRPr lang="en-US"/>
          </a:p>
        </p:txBody>
      </p:sp>
    </p:spTree>
    <p:extLst>
      <p:ext uri="{BB962C8B-B14F-4D97-AF65-F5344CB8AC3E}">
        <p14:creationId xmlns:p14="http://schemas.microsoft.com/office/powerpoint/2010/main" val="4108333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Packages divide up the large model into logically coherent parts. They are</a:t>
            </a:r>
            <a:r>
              <a:rPr lang="en-US" baseline="0" dirty="0"/>
              <a:t> not reflected in the XML, RDF or other expressions of the model. This package is also a Pattern, a set of classes that are abstract and are “realized” by other classes. Realizing classes have all of the properties and relationships of the class they realize. Relationships connect to classes that may exist independently from the source class</a:t>
            </a:r>
            <a:r>
              <a:rPr lang="en-US" baseline="0" dirty="0" smtClean="0"/>
              <a:t>. Note that classes in a Functional View can make use of classes in other parts of the model.</a:t>
            </a:r>
            <a:endParaRPr lang="en-US" dirty="0"/>
          </a:p>
        </p:txBody>
      </p:sp>
      <p:sp>
        <p:nvSpPr>
          <p:cNvPr id="4" name="Slide Number Placeholder 3"/>
          <p:cNvSpPr>
            <a:spLocks noGrp="1"/>
          </p:cNvSpPr>
          <p:nvPr>
            <p:ph type="sldNum" sz="quarter" idx="10"/>
          </p:nvPr>
        </p:nvSpPr>
        <p:spPr/>
        <p:txBody>
          <a:bodyPr/>
          <a:lstStyle/>
          <a:p>
            <a:fld id="{78DB0C6D-8651-4963-A0EE-665E08399858}" type="slidenum">
              <a:rPr lang="en-US" smtClean="0"/>
              <a:t>6</a:t>
            </a:fld>
            <a:endParaRPr lang="en-US"/>
          </a:p>
        </p:txBody>
      </p:sp>
    </p:spTree>
    <p:extLst>
      <p:ext uri="{BB962C8B-B14F-4D97-AF65-F5344CB8AC3E}">
        <p14:creationId xmlns:p14="http://schemas.microsoft.com/office/powerpoint/2010/main" val="550360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Lion is a Drupal development</a:t>
            </a:r>
            <a:r>
              <a:rPr lang="en-US" baseline="0"/>
              <a:t> environment for DDI-Views. Classes are entered via forms like the one shown above. They allow entry of general information about the class.</a:t>
            </a:r>
            <a:endParaRPr lang="en-US"/>
          </a:p>
        </p:txBody>
      </p:sp>
      <p:sp>
        <p:nvSpPr>
          <p:cNvPr id="4" name="Slide Number Placeholder 3"/>
          <p:cNvSpPr>
            <a:spLocks noGrp="1"/>
          </p:cNvSpPr>
          <p:nvPr>
            <p:ph type="sldNum" sz="quarter" idx="10"/>
          </p:nvPr>
        </p:nvSpPr>
        <p:spPr/>
        <p:txBody>
          <a:bodyPr/>
          <a:lstStyle/>
          <a:p>
            <a:fld id="{78DB0C6D-8651-4963-A0EE-665E08399858}" type="slidenum">
              <a:rPr lang="en-US" smtClean="0"/>
              <a:t>7</a:t>
            </a:fld>
            <a:endParaRPr lang="en-US"/>
          </a:p>
        </p:txBody>
      </p:sp>
    </p:spTree>
    <p:extLst>
      <p:ext uri="{BB962C8B-B14F-4D97-AF65-F5344CB8AC3E}">
        <p14:creationId xmlns:p14="http://schemas.microsoft.com/office/powerpoint/2010/main" val="2224442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Lion forms also allow entry</a:t>
            </a:r>
            <a:r>
              <a:rPr lang="en-US" baseline="0"/>
              <a:t> of information about properties and relationships, including description and cardinalities.</a:t>
            </a:r>
            <a:endParaRPr lang="en-US"/>
          </a:p>
        </p:txBody>
      </p:sp>
      <p:sp>
        <p:nvSpPr>
          <p:cNvPr id="4" name="Slide Number Placeholder 3"/>
          <p:cNvSpPr>
            <a:spLocks noGrp="1"/>
          </p:cNvSpPr>
          <p:nvPr>
            <p:ph type="sldNum" sz="quarter" idx="10"/>
          </p:nvPr>
        </p:nvSpPr>
        <p:spPr/>
        <p:txBody>
          <a:bodyPr/>
          <a:lstStyle/>
          <a:p>
            <a:fld id="{78DB0C6D-8651-4963-A0EE-665E08399858}" type="slidenum">
              <a:rPr lang="en-US" smtClean="0"/>
              <a:t>8</a:t>
            </a:fld>
            <a:endParaRPr lang="en-US"/>
          </a:p>
        </p:txBody>
      </p:sp>
    </p:spTree>
    <p:extLst>
      <p:ext uri="{BB962C8B-B14F-4D97-AF65-F5344CB8AC3E}">
        <p14:creationId xmlns:p14="http://schemas.microsoft.com/office/powerpoint/2010/main" val="830698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Lion forms also allow entry</a:t>
            </a:r>
            <a:r>
              <a:rPr lang="en-US" baseline="0"/>
              <a:t> of information about properties and relationships, including description and cardinalities.</a:t>
            </a:r>
            <a:endParaRPr lang="en-US"/>
          </a:p>
        </p:txBody>
      </p:sp>
      <p:sp>
        <p:nvSpPr>
          <p:cNvPr id="4" name="Slide Number Placeholder 3"/>
          <p:cNvSpPr>
            <a:spLocks noGrp="1"/>
          </p:cNvSpPr>
          <p:nvPr>
            <p:ph type="sldNum" sz="quarter" idx="10"/>
          </p:nvPr>
        </p:nvSpPr>
        <p:spPr/>
        <p:txBody>
          <a:bodyPr/>
          <a:lstStyle/>
          <a:p>
            <a:fld id="{78DB0C6D-8651-4963-A0EE-665E08399858}" type="slidenum">
              <a:rPr lang="en-US" smtClean="0"/>
              <a:t>9</a:t>
            </a:fld>
            <a:endParaRPr lang="en-US"/>
          </a:p>
        </p:txBody>
      </p:sp>
    </p:spTree>
    <p:extLst>
      <p:ext uri="{BB962C8B-B14F-4D97-AF65-F5344CB8AC3E}">
        <p14:creationId xmlns:p14="http://schemas.microsoft.com/office/powerpoint/2010/main" val="1698304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There is a more detailed description of each of these cases on the Data Description Team site.</a:t>
            </a:r>
          </a:p>
          <a:p>
            <a:endParaRPr lang="en-US"/>
          </a:p>
        </p:txBody>
      </p:sp>
      <p:sp>
        <p:nvSpPr>
          <p:cNvPr id="4" name="Slide Number Placeholder 3"/>
          <p:cNvSpPr>
            <a:spLocks noGrp="1"/>
          </p:cNvSpPr>
          <p:nvPr>
            <p:ph type="sldNum" sz="quarter" idx="10"/>
          </p:nvPr>
        </p:nvSpPr>
        <p:spPr/>
        <p:txBody>
          <a:bodyPr/>
          <a:lstStyle/>
          <a:p>
            <a:fld id="{78DB0C6D-8651-4963-A0EE-665E08399858}" type="slidenum">
              <a:rPr lang="en-US" smtClean="0"/>
              <a:t>10</a:t>
            </a:fld>
            <a:endParaRPr lang="en-US"/>
          </a:p>
        </p:txBody>
      </p:sp>
    </p:spTree>
    <p:extLst>
      <p:ext uri="{BB962C8B-B14F-4D97-AF65-F5344CB8AC3E}">
        <p14:creationId xmlns:p14="http://schemas.microsoft.com/office/powerpoint/2010/main" val="525512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DB0C6D-8651-4963-A0EE-665E08399858}" type="slidenum">
              <a:rPr lang="en-US" smtClean="0"/>
              <a:t>11</a:t>
            </a:fld>
            <a:endParaRPr lang="en-US"/>
          </a:p>
        </p:txBody>
      </p:sp>
    </p:spTree>
    <p:extLst>
      <p:ext uri="{BB962C8B-B14F-4D97-AF65-F5344CB8AC3E}">
        <p14:creationId xmlns:p14="http://schemas.microsoft.com/office/powerpoint/2010/main" val="3959615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CSV we created was an extract from the Australian Election Survey. The full dataset is available at: https://ddi-alliance.atlassian.net/wiki/download/attachments/39911463/DataDescriptionExamples.zip?api=v2  </a:t>
            </a:r>
          </a:p>
        </p:txBody>
      </p:sp>
      <p:sp>
        <p:nvSpPr>
          <p:cNvPr id="4" name="Slide Number Placeholder 3"/>
          <p:cNvSpPr>
            <a:spLocks noGrp="1"/>
          </p:cNvSpPr>
          <p:nvPr>
            <p:ph type="sldNum" sz="quarter" idx="10"/>
          </p:nvPr>
        </p:nvSpPr>
        <p:spPr/>
        <p:txBody>
          <a:bodyPr/>
          <a:lstStyle/>
          <a:p>
            <a:fld id="{78DB0C6D-8651-4963-A0EE-665E08399858}" type="slidenum">
              <a:rPr lang="en-US" smtClean="0"/>
              <a:t>12</a:t>
            </a:fld>
            <a:endParaRPr lang="en-US"/>
          </a:p>
        </p:txBody>
      </p:sp>
    </p:spTree>
    <p:extLst>
      <p:ext uri="{BB962C8B-B14F-4D97-AF65-F5344CB8AC3E}">
        <p14:creationId xmlns:p14="http://schemas.microsoft.com/office/powerpoint/2010/main" val="775655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E346D75-9314-42C8-93F7-B2A126CF9481}"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3462189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57D740-3B82-4A83-AC72-203059184329}"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411428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893F69-C19F-4926-9595-5459B039BC90}"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3062283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2163232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859CEA-370C-4A89-8CCF-FF0B34607F3B}"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533847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6219E2B-2E3E-49B1-9B46-FE666C2A1BD7}" type="datetime1">
              <a:rPr lang="en-US" smtClean="0"/>
              <a:t>4/6/2017</a:t>
            </a:fld>
            <a:endParaRPr lang="en-US"/>
          </a:p>
        </p:txBody>
      </p:sp>
      <p:sp>
        <p:nvSpPr>
          <p:cNvPr id="6" name="Footer Placeholder 5"/>
          <p:cNvSpPr>
            <a:spLocks noGrp="1"/>
          </p:cNvSpPr>
          <p:nvPr>
            <p:ph type="ftr" sz="quarter" idx="11"/>
          </p:nvPr>
        </p:nvSpPr>
        <p:spPr/>
        <p:txBody>
          <a:bodyPr/>
          <a:lstStyle/>
          <a:p>
            <a:r>
              <a:rPr lang="en-US"/>
              <a:t>NADDI2017 Use Cases for the DataDictionary View in DDI Views</a:t>
            </a:r>
          </a:p>
        </p:txBody>
      </p:sp>
      <p:sp>
        <p:nvSpPr>
          <p:cNvPr id="7" name="Slide Number Placeholder 6"/>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2345366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1E212D-ACD9-41B3-993D-2F62C0F40A3C}" type="datetime1">
              <a:rPr lang="en-US" smtClean="0"/>
              <a:t>4/6/2017</a:t>
            </a:fld>
            <a:endParaRPr lang="en-US"/>
          </a:p>
        </p:txBody>
      </p:sp>
      <p:sp>
        <p:nvSpPr>
          <p:cNvPr id="8" name="Footer Placeholder 7"/>
          <p:cNvSpPr>
            <a:spLocks noGrp="1"/>
          </p:cNvSpPr>
          <p:nvPr>
            <p:ph type="ftr" sz="quarter" idx="11"/>
          </p:nvPr>
        </p:nvSpPr>
        <p:spPr/>
        <p:txBody>
          <a:bodyPr/>
          <a:lstStyle/>
          <a:p>
            <a:r>
              <a:rPr lang="en-US"/>
              <a:t>NADDI2017 Use Cases for the DataDictionary View in DDI Views</a:t>
            </a:r>
          </a:p>
        </p:txBody>
      </p:sp>
      <p:sp>
        <p:nvSpPr>
          <p:cNvPr id="9" name="Slide Number Placeholder 8"/>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1085901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3776366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716A4A-0BEC-4179-9434-FDBF936E8B63}" type="datetime1">
              <a:rPr lang="en-US" smtClean="0"/>
              <a:t>4/6/2017</a:t>
            </a:fld>
            <a:endParaRPr lang="en-US"/>
          </a:p>
        </p:txBody>
      </p:sp>
      <p:sp>
        <p:nvSpPr>
          <p:cNvPr id="3" name="Footer Placeholder 2"/>
          <p:cNvSpPr>
            <a:spLocks noGrp="1"/>
          </p:cNvSpPr>
          <p:nvPr>
            <p:ph type="ftr" sz="quarter" idx="11"/>
          </p:nvPr>
        </p:nvSpPr>
        <p:spPr/>
        <p:txBody>
          <a:bodyPr/>
          <a:lstStyle/>
          <a:p>
            <a:r>
              <a:rPr lang="en-US"/>
              <a:t>NADDI2017 Use Cases for the DataDictionary View in DDI Views</a:t>
            </a:r>
          </a:p>
        </p:txBody>
      </p:sp>
      <p:sp>
        <p:nvSpPr>
          <p:cNvPr id="4" name="Slide Number Placeholder 3"/>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4194705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43D9B2-BB3F-4289-BF84-30FF042989CF}" type="datetime1">
              <a:rPr lang="en-US" smtClean="0"/>
              <a:t>4/6/2017</a:t>
            </a:fld>
            <a:endParaRPr lang="en-US"/>
          </a:p>
        </p:txBody>
      </p:sp>
      <p:sp>
        <p:nvSpPr>
          <p:cNvPr id="6" name="Footer Placeholder 5"/>
          <p:cNvSpPr>
            <a:spLocks noGrp="1"/>
          </p:cNvSpPr>
          <p:nvPr>
            <p:ph type="ftr" sz="quarter" idx="11"/>
          </p:nvPr>
        </p:nvSpPr>
        <p:spPr/>
        <p:txBody>
          <a:bodyPr/>
          <a:lstStyle/>
          <a:p>
            <a:r>
              <a:rPr lang="en-US"/>
              <a:t>NADDI2017 Use Cases for the DataDictionary View in DDI Views</a:t>
            </a:r>
          </a:p>
        </p:txBody>
      </p:sp>
      <p:sp>
        <p:nvSpPr>
          <p:cNvPr id="7" name="Slide Number Placeholder 6"/>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3904601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6A16C4-E5FF-4F4D-AC33-6625ED14A631}" type="datetime1">
              <a:rPr lang="en-US" smtClean="0"/>
              <a:t>4/6/2017</a:t>
            </a:fld>
            <a:endParaRPr lang="en-US"/>
          </a:p>
        </p:txBody>
      </p:sp>
      <p:sp>
        <p:nvSpPr>
          <p:cNvPr id="6" name="Footer Placeholder 5"/>
          <p:cNvSpPr>
            <a:spLocks noGrp="1"/>
          </p:cNvSpPr>
          <p:nvPr>
            <p:ph type="ftr" sz="quarter" idx="11"/>
          </p:nvPr>
        </p:nvSpPr>
        <p:spPr/>
        <p:txBody>
          <a:bodyPr/>
          <a:lstStyle/>
          <a:p>
            <a:r>
              <a:rPr lang="en-US"/>
              <a:t>NADDI2017 Use Cases for the DataDictionary View in DDI Views</a:t>
            </a:r>
          </a:p>
        </p:txBody>
      </p:sp>
      <p:sp>
        <p:nvSpPr>
          <p:cNvPr id="7" name="Slide Number Placeholder 6"/>
          <p:cNvSpPr>
            <a:spLocks noGrp="1"/>
          </p:cNvSpPr>
          <p:nvPr>
            <p:ph type="sldNum" sz="quarter" idx="12"/>
          </p:nvPr>
        </p:nvSpPr>
        <p:spPr/>
        <p:txBody>
          <a:bodyPr/>
          <a:lstStyle/>
          <a:p>
            <a:fld id="{B8021583-B012-40EC-95F4-65DBEA6019F2}" type="slidenum">
              <a:rPr lang="en-US" smtClean="0"/>
              <a:t>‹#›</a:t>
            </a:fld>
            <a:endParaRPr lang="en-US"/>
          </a:p>
        </p:txBody>
      </p:sp>
    </p:spTree>
    <p:extLst>
      <p:ext uri="{BB962C8B-B14F-4D97-AF65-F5344CB8AC3E}">
        <p14:creationId xmlns:p14="http://schemas.microsoft.com/office/powerpoint/2010/main" val="936260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4284"/>
            <a:ext cx="10515600" cy="70969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042737"/>
            <a:ext cx="10515600" cy="51342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675437"/>
            <a:ext cx="838200" cy="155407"/>
          </a:xfrm>
          <a:prstGeom prst="rect">
            <a:avLst/>
          </a:prstGeom>
        </p:spPr>
        <p:txBody>
          <a:bodyPr vert="horz" lIns="91440" tIns="45720" rIns="91440" bIns="45720" rtlCol="0" anchor="ctr"/>
          <a:lstStyle>
            <a:lvl1pPr algn="l">
              <a:defRPr sz="900">
                <a:solidFill>
                  <a:schemeClr val="tx1">
                    <a:tint val="75000"/>
                  </a:schemeClr>
                </a:solidFill>
              </a:defRPr>
            </a:lvl1pPr>
          </a:lstStyle>
          <a:p>
            <a:fld id="{25F251D3-E4D5-436C-8B40-EBE4AD96D6DA}" type="datetime1">
              <a:rPr lang="en-US" smtClean="0"/>
              <a:t>4/6/2017</a:t>
            </a:fld>
            <a:endParaRPr lang="en-US"/>
          </a:p>
        </p:txBody>
      </p:sp>
      <p:sp>
        <p:nvSpPr>
          <p:cNvPr id="5" name="Footer Placeholder 4"/>
          <p:cNvSpPr>
            <a:spLocks noGrp="1"/>
          </p:cNvSpPr>
          <p:nvPr>
            <p:ph type="ftr" sz="quarter" idx="3"/>
          </p:nvPr>
        </p:nvSpPr>
        <p:spPr>
          <a:xfrm>
            <a:off x="4054643" y="6675438"/>
            <a:ext cx="4114800" cy="182562"/>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NADDI2017 Use Cases for the DataDictionary View in DDI Views</a:t>
            </a:r>
          </a:p>
        </p:txBody>
      </p:sp>
      <p:sp>
        <p:nvSpPr>
          <p:cNvPr id="6" name="Slide Number Placeholder 5"/>
          <p:cNvSpPr>
            <a:spLocks noGrp="1"/>
          </p:cNvSpPr>
          <p:nvPr>
            <p:ph type="sldNum" sz="quarter" idx="4"/>
          </p:nvPr>
        </p:nvSpPr>
        <p:spPr>
          <a:xfrm>
            <a:off x="11165304" y="6675438"/>
            <a:ext cx="1026695" cy="182562"/>
          </a:xfrm>
          <a:prstGeom prst="rect">
            <a:avLst/>
          </a:prstGeom>
        </p:spPr>
        <p:txBody>
          <a:bodyPr vert="horz" lIns="91440" tIns="45720" rIns="91440" bIns="45720" rtlCol="0" anchor="ctr"/>
          <a:lstStyle>
            <a:lvl1pPr algn="r">
              <a:defRPr sz="900">
                <a:solidFill>
                  <a:schemeClr val="tx1">
                    <a:tint val="75000"/>
                  </a:schemeClr>
                </a:solidFill>
              </a:defRPr>
            </a:lvl1pPr>
          </a:lstStyle>
          <a:p>
            <a:fld id="{B8021583-B012-40EC-95F4-65DBEA6019F2}" type="slidenum">
              <a:rPr lang="en-US" smtClean="0"/>
              <a:pPr/>
              <a:t>‹#›</a:t>
            </a:fld>
            <a:endParaRPr lang="en-US"/>
          </a:p>
        </p:txBody>
      </p:sp>
    </p:spTree>
    <p:extLst>
      <p:ext uri="{BB962C8B-B14F-4D97-AF65-F5344CB8AC3E}">
        <p14:creationId xmlns:p14="http://schemas.microsoft.com/office/powerpoint/2010/main" val="2583301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di-alliance.atlassian.net/wiki/pages/viewpage.action?pageId=39911463"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hyperlink" Target="https://ddi-alliance.atlassian.net/wiki/display/DDI4/Data+Description+View+Team" TargetMode="External"/><Relationship Id="rId4" Type="http://schemas.openxmlformats.org/officeDocument/2006/relationships/image" Target="../media/image8.tmp"/></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di-alliance.atlassian.net/wiki/display/DDI4/Data+Description+View+Team"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9.tmp"/></Relationships>
</file>

<file path=ppt/slides/_rels/slide13.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hyperlink" Target="http://www.australianelectionstudy.org/about.html"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hyperlink" Target="http://lion.ddialliance.org/package/conceptual"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www1.unece.org/stat/platform/display/GSIMclick/Represented+Variable" TargetMode="External"/><Relationship Id="rId2" Type="http://schemas.openxmlformats.org/officeDocument/2006/relationships/hyperlink" Target="http://www1.unece.org/stat/platform/display/GSIMclick/Instance+Variable" TargetMode="External"/><Relationship Id="rId1" Type="http://schemas.openxmlformats.org/officeDocument/2006/relationships/slideLayout" Target="../slideLayouts/slideLayout6.xml"/><Relationship Id="rId4" Type="http://schemas.openxmlformats.org/officeDocument/2006/relationships/image" Target="../media/image14.tm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hyperlink" Target="http://lion.ddialliance.org/"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lion.ddialliance.org/ddiobjects/instancevariabl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lion.ddialliance.org/ddiobjects/Annotation"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lion.ddialliance.org/ddiobjects/logicalrecordlayou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lion.ddialliance.org/ddiobjects/physicallayou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lion.ddialliance.org/ddiobjects/valuemappin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lion.ddialliance.org/ddiobjects/valuemappin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lion.ddialliance.org/ddiobjects/valuemappin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lion.ddialliance.org/ddiobjects/viewpoin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lion.ddialliance.org/ddiobjects/codeitem" TargetMode="External"/><Relationship Id="rId13" Type="http://schemas.openxmlformats.org/officeDocument/2006/relationships/hyperlink" Target="http://lion.ddialliance.org/ddiobjects/datarecord" TargetMode="External"/><Relationship Id="rId18" Type="http://schemas.openxmlformats.org/officeDocument/2006/relationships/hyperlink" Target="http://lion.ddialliance.org/ddiobjects/individual" TargetMode="External"/><Relationship Id="rId26" Type="http://schemas.openxmlformats.org/officeDocument/2006/relationships/hyperlink" Target="http://lion.ddialliance.org/ddiobjects/physicallayoutorder" TargetMode="External"/><Relationship Id="rId39" Type="http://schemas.openxmlformats.org/officeDocument/2006/relationships/hyperlink" Target="http://lion.ddialliance.org/ddiobjects/topicalcoverage" TargetMode="External"/><Relationship Id="rId3" Type="http://schemas.openxmlformats.org/officeDocument/2006/relationships/hyperlink" Target="http://lion.ddialliance.org/ddiobjects/access" TargetMode="External"/><Relationship Id="rId21" Type="http://schemas.openxmlformats.org/officeDocument/2006/relationships/hyperlink" Target="http://lion.ddialliance.org/ddiobjects/level" TargetMode="External"/><Relationship Id="rId34" Type="http://schemas.openxmlformats.org/officeDocument/2006/relationships/hyperlink" Target="http://lion.ddialliance.org/ddiobjects/spatialcoverage" TargetMode="External"/><Relationship Id="rId42" Type="http://schemas.openxmlformats.org/officeDocument/2006/relationships/hyperlink" Target="http://lion.ddialliance.org/ddiobjects/universe" TargetMode="External"/><Relationship Id="rId7" Type="http://schemas.openxmlformats.org/officeDocument/2006/relationships/hyperlink" Target="http://lion.ddialliance.org/ddiobjects/code" TargetMode="External"/><Relationship Id="rId12" Type="http://schemas.openxmlformats.org/officeDocument/2006/relationships/hyperlink" Target="http://lion.ddialliance.org/ddiobjects/datapoint" TargetMode="External"/><Relationship Id="rId17" Type="http://schemas.openxmlformats.org/officeDocument/2006/relationships/hyperlink" Target="http://lion.ddialliance.org/ddiobjects/identifierrole" TargetMode="External"/><Relationship Id="rId25" Type="http://schemas.openxmlformats.org/officeDocument/2006/relationships/hyperlink" Target="http://lion.ddialliance.org/ddiobjects/organization" TargetMode="External"/><Relationship Id="rId33" Type="http://schemas.openxmlformats.org/officeDocument/2006/relationships/hyperlink" Target="http://lion.ddialliance.org/ddiobjects/sentinelvaluedomain" TargetMode="External"/><Relationship Id="rId38" Type="http://schemas.openxmlformats.org/officeDocument/2006/relationships/hyperlink" Target="http://lion.ddialliance.org/ddiobjects/temporalcoverage" TargetMode="External"/><Relationship Id="rId2" Type="http://schemas.openxmlformats.org/officeDocument/2006/relationships/notesSlide" Target="../notesSlides/notesSlide1.xml"/><Relationship Id="rId16" Type="http://schemas.openxmlformats.org/officeDocument/2006/relationships/hyperlink" Target="http://lion.ddialliance.org/ddiobjects/fundinginformation" TargetMode="External"/><Relationship Id="rId20" Type="http://schemas.openxmlformats.org/officeDocument/2006/relationships/hyperlink" Target="http://lion.ddialliance.org/ddiobjects/instancevariablemapping" TargetMode="External"/><Relationship Id="rId29" Type="http://schemas.openxmlformats.org/officeDocument/2006/relationships/hyperlink" Target="http://lion.ddialliance.org/ddiobjects/recordrelation" TargetMode="External"/><Relationship Id="rId41" Type="http://schemas.openxmlformats.org/officeDocument/2006/relationships/hyperlink" Target="http://lion.ddialliance.org/ddiobjects/unittype" TargetMode="External"/><Relationship Id="rId1" Type="http://schemas.openxmlformats.org/officeDocument/2006/relationships/slideLayout" Target="../slideLayouts/slideLayout2.xml"/><Relationship Id="rId6" Type="http://schemas.openxmlformats.org/officeDocument/2006/relationships/hyperlink" Target="http://lion.ddialliance.org/ddiobjects/categoryset" TargetMode="External"/><Relationship Id="rId11" Type="http://schemas.openxmlformats.org/officeDocument/2006/relationships/hyperlink" Target="http://lion.ddialliance.org/ddiobjects/coverage" TargetMode="External"/><Relationship Id="rId24" Type="http://schemas.openxmlformats.org/officeDocument/2006/relationships/hyperlink" Target="http://lion.ddialliance.org/ddiobjects/measurerole" TargetMode="External"/><Relationship Id="rId32" Type="http://schemas.openxmlformats.org/officeDocument/2006/relationships/hyperlink" Target="http://lion.ddialliance.org/ddiobjects/sentinelconceptualdomain" TargetMode="External"/><Relationship Id="rId37" Type="http://schemas.openxmlformats.org/officeDocument/2006/relationships/hyperlink" Target="http://lion.ddialliance.org/ddiobjects/substantivevaluedomain" TargetMode="External"/><Relationship Id="rId40" Type="http://schemas.openxmlformats.org/officeDocument/2006/relationships/hyperlink" Target="http://lion.ddialliance.org/ddiobjects/unit" TargetMode="External"/><Relationship Id="rId45" Type="http://schemas.openxmlformats.org/officeDocument/2006/relationships/hyperlink" Target="http://lion.ddialliance.org/ddiobjects/viewpoint" TargetMode="External"/><Relationship Id="rId5" Type="http://schemas.openxmlformats.org/officeDocument/2006/relationships/hyperlink" Target="http://lion.ddialliance.org/ddiobjects/category" TargetMode="External"/><Relationship Id="rId15" Type="http://schemas.openxmlformats.org/officeDocument/2006/relationships/hyperlink" Target="http://lion.ddialliance.org/ddiobjects/datum" TargetMode="External"/><Relationship Id="rId23" Type="http://schemas.openxmlformats.org/officeDocument/2006/relationships/hyperlink" Target="http://lion.ddialliance.org/ddiobjects/machine" TargetMode="External"/><Relationship Id="rId28" Type="http://schemas.openxmlformats.org/officeDocument/2006/relationships/hyperlink" Target="http://lion.ddialliance.org/ddiobjects/population" TargetMode="External"/><Relationship Id="rId36" Type="http://schemas.openxmlformats.org/officeDocument/2006/relationships/hyperlink" Target="http://lion.ddialliance.org/ddiobjects/substantiveconceptualdomain" TargetMode="External"/><Relationship Id="rId10" Type="http://schemas.openxmlformats.org/officeDocument/2006/relationships/hyperlink" Target="http://lion.ddialliance.org/ddiobjects/concept" TargetMode="External"/><Relationship Id="rId19" Type="http://schemas.openxmlformats.org/officeDocument/2006/relationships/hyperlink" Target="http://lion.ddialliance.org/ddiobjects/instancevariable" TargetMode="External"/><Relationship Id="rId31" Type="http://schemas.openxmlformats.org/officeDocument/2006/relationships/hyperlink" Target="http://lion.ddialliance.org/ddiobjects/segmentbytext" TargetMode="External"/><Relationship Id="rId44" Type="http://schemas.openxmlformats.org/officeDocument/2006/relationships/hyperlink" Target="http://lion.ddialliance.org/ddiobjects/valuemapping" TargetMode="External"/><Relationship Id="rId4" Type="http://schemas.openxmlformats.org/officeDocument/2006/relationships/hyperlink" Target="http://lion.ddialliance.org/ddiobjects/attributerole" TargetMode="External"/><Relationship Id="rId9" Type="http://schemas.openxmlformats.org/officeDocument/2006/relationships/hyperlink" Target="http://lion.ddialliance.org/ddiobjects/codelist" TargetMode="External"/><Relationship Id="rId14" Type="http://schemas.openxmlformats.org/officeDocument/2006/relationships/hyperlink" Target="http://lion.ddialliance.org/ddiobjects/datastore" TargetMode="External"/><Relationship Id="rId22" Type="http://schemas.openxmlformats.org/officeDocument/2006/relationships/hyperlink" Target="http://lion.ddialliance.org/ddiobjects/logicalrecordlayout" TargetMode="External"/><Relationship Id="rId27" Type="http://schemas.openxmlformats.org/officeDocument/2006/relationships/hyperlink" Target="http://lion.ddialliance.org/ddiobjects/physicallayoutorderedpair" TargetMode="External"/><Relationship Id="rId30" Type="http://schemas.openxmlformats.org/officeDocument/2006/relationships/hyperlink" Target="http://lion.ddialliance.org/ddiobjects/rectangularlayout" TargetMode="External"/><Relationship Id="rId35" Type="http://schemas.openxmlformats.org/officeDocument/2006/relationships/hyperlink" Target="http://lion.ddialliance.org/ddiobjects/structuredescription" TargetMode="External"/><Relationship Id="rId43" Type="http://schemas.openxmlformats.org/officeDocument/2006/relationships/hyperlink" Target="http://lion.ddialliance.org/ddiobjects/valueandconceptdescriptio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comments" Target="../comments/comment2.xml"/></Relationships>
</file>

<file path=ppt/slides/_rels/slide7.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lion.ddialliance.org/ddiobjects/valuemappi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t>Sample Use Cases for the </a:t>
            </a:r>
            <a:r>
              <a:rPr lang="en-US" err="1"/>
              <a:t>DataDictionary</a:t>
            </a:r>
            <a:r>
              <a:rPr lang="en-US"/>
              <a:t> View in DDI Views (DDI4)</a:t>
            </a:r>
          </a:p>
        </p:txBody>
      </p:sp>
      <p:sp>
        <p:nvSpPr>
          <p:cNvPr id="3" name="Subtitle 2"/>
          <p:cNvSpPr>
            <a:spLocks noGrp="1"/>
          </p:cNvSpPr>
          <p:nvPr>
            <p:ph type="subTitle" idx="1"/>
          </p:nvPr>
        </p:nvSpPr>
        <p:spPr/>
        <p:txBody>
          <a:bodyPr/>
          <a:lstStyle/>
          <a:p>
            <a:r>
              <a:rPr lang="en-US"/>
              <a:t>Dan Gillman, Arofan Gregory, Larry Hoyle, Knut Wenzig</a:t>
            </a:r>
          </a:p>
        </p:txBody>
      </p:sp>
      <p:sp>
        <p:nvSpPr>
          <p:cNvPr id="4" name="Date Placeholder 3"/>
          <p:cNvSpPr>
            <a:spLocks noGrp="1"/>
          </p:cNvSpPr>
          <p:nvPr>
            <p:ph type="dt" sz="half" idx="10"/>
          </p:nvPr>
        </p:nvSpPr>
        <p:spPr/>
        <p:txBody>
          <a:bodyPr/>
          <a:lstStyle/>
          <a:p>
            <a:fld id="{D3073056-4461-418B-9246-0CAEE59B8CE8}"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1</a:t>
            </a:fld>
            <a:endParaRPr lang="en-US"/>
          </a:p>
        </p:txBody>
      </p:sp>
    </p:spTree>
    <p:extLst>
      <p:ext uri="{BB962C8B-B14F-4D97-AF65-F5344CB8AC3E}">
        <p14:creationId xmlns:p14="http://schemas.microsoft.com/office/powerpoint/2010/main" val="3901064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err="1"/>
              <a:t>Dagstuhl</a:t>
            </a:r>
            <a:r>
              <a:rPr lang="en-US"/>
              <a:t> Week 2 Sprint 2016 </a:t>
            </a:r>
            <a:r>
              <a:rPr lang="en-US" sz="1600">
                <a:hlinkClick r:id="rId3"/>
              </a:rPr>
              <a:t>https://ddi-alliance.atlassian.net/wiki/pages/viewpage.action?pageId=39911463</a:t>
            </a:r>
            <a:r>
              <a:rPr lang="en-US" sz="1600"/>
              <a:t> </a:t>
            </a:r>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a:xfrm>
            <a:off x="3971894" y="6675438"/>
            <a:ext cx="4114800" cy="182562"/>
          </a:xfrm>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10</a:t>
            </a:fld>
            <a:endParaRPr lang="en-US"/>
          </a:p>
        </p:txBody>
      </p:sp>
      <p:pic>
        <p:nvPicPr>
          <p:cNvPr id="7" name="Picture 6"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956" y="877706"/>
            <a:ext cx="6374560" cy="5508652"/>
          </a:xfrm>
          <a:prstGeom prst="rect">
            <a:avLst/>
          </a:prstGeom>
        </p:spPr>
      </p:pic>
      <p:sp>
        <p:nvSpPr>
          <p:cNvPr id="8" name="TextBox 7"/>
          <p:cNvSpPr txBox="1"/>
          <p:nvPr/>
        </p:nvSpPr>
        <p:spPr>
          <a:xfrm>
            <a:off x="6860709" y="1011667"/>
            <a:ext cx="4920386" cy="3970318"/>
          </a:xfrm>
          <a:prstGeom prst="rect">
            <a:avLst/>
          </a:prstGeom>
          <a:noFill/>
        </p:spPr>
        <p:txBody>
          <a:bodyPr wrap="none" rtlCol="0">
            <a:spAutoFit/>
          </a:bodyPr>
          <a:lstStyle/>
          <a:p>
            <a:r>
              <a:rPr lang="en-US" sz="2800">
                <a:solidFill>
                  <a:schemeClr val="accent2">
                    <a:lumMod val="75000"/>
                  </a:schemeClr>
                </a:solidFill>
              </a:rPr>
              <a:t>Data Description working group</a:t>
            </a:r>
          </a:p>
          <a:p>
            <a:endParaRPr lang="en-US" sz="2800">
              <a:solidFill>
                <a:schemeClr val="accent2">
                  <a:lumMod val="75000"/>
                </a:schemeClr>
              </a:solidFill>
            </a:endParaRPr>
          </a:p>
          <a:p>
            <a:r>
              <a:rPr lang="en-US" sz="2800">
                <a:solidFill>
                  <a:schemeClr val="accent2">
                    <a:lumMod val="75000"/>
                  </a:schemeClr>
                </a:solidFill>
              </a:rPr>
              <a:t>Tested the </a:t>
            </a:r>
            <a:r>
              <a:rPr lang="en-US" sz="2800" err="1">
                <a:solidFill>
                  <a:schemeClr val="accent2">
                    <a:lumMod val="75000"/>
                  </a:schemeClr>
                </a:solidFill>
              </a:rPr>
              <a:t>DataDescription</a:t>
            </a:r>
            <a:r>
              <a:rPr lang="en-US" sz="2800">
                <a:solidFill>
                  <a:schemeClr val="accent2">
                    <a:lumMod val="75000"/>
                  </a:schemeClr>
                </a:solidFill>
              </a:rPr>
              <a:t> View</a:t>
            </a:r>
          </a:p>
          <a:p>
            <a:r>
              <a:rPr lang="en-US" sz="2800">
                <a:solidFill>
                  <a:schemeClr val="accent2">
                    <a:lumMod val="75000"/>
                  </a:schemeClr>
                </a:solidFill>
              </a:rPr>
              <a:t>Physical file layouts:</a:t>
            </a:r>
          </a:p>
          <a:p>
            <a:pPr marL="457200" indent="-457200">
              <a:buFont typeface="Arial" panose="020B0604020202020204" pitchFamily="34" charset="0"/>
              <a:buChar char="•"/>
            </a:pPr>
            <a:r>
              <a:rPr lang="en-US" sz="2800">
                <a:solidFill>
                  <a:schemeClr val="accent2">
                    <a:lumMod val="75000"/>
                  </a:schemeClr>
                </a:solidFill>
              </a:rPr>
              <a:t>CSV Simple rectangular </a:t>
            </a:r>
          </a:p>
          <a:p>
            <a:pPr marL="457200" indent="-457200">
              <a:buFont typeface="Arial" panose="020B0604020202020204" pitchFamily="34" charset="0"/>
              <a:buChar char="•"/>
            </a:pPr>
            <a:r>
              <a:rPr lang="en-US" sz="2800">
                <a:solidFill>
                  <a:schemeClr val="accent2">
                    <a:lumMod val="75000"/>
                  </a:schemeClr>
                </a:solidFill>
              </a:rPr>
              <a:t>Fixed Column rectangular </a:t>
            </a:r>
          </a:p>
          <a:p>
            <a:pPr marL="457200" indent="-457200">
              <a:buFont typeface="Arial" panose="020B0604020202020204" pitchFamily="34" charset="0"/>
              <a:buChar char="•"/>
            </a:pPr>
            <a:r>
              <a:rPr lang="en-US" sz="2800">
                <a:solidFill>
                  <a:schemeClr val="accent2">
                    <a:lumMod val="75000"/>
                  </a:schemeClr>
                </a:solidFill>
              </a:rPr>
              <a:t>CSV Segmented </a:t>
            </a:r>
          </a:p>
          <a:p>
            <a:pPr marL="457200" indent="-457200">
              <a:buFont typeface="Arial" panose="020B0604020202020204" pitchFamily="34" charset="0"/>
              <a:buChar char="•"/>
            </a:pPr>
            <a:r>
              <a:rPr lang="en-US" sz="2800">
                <a:solidFill>
                  <a:schemeClr val="accent2">
                    <a:lumMod val="75000"/>
                  </a:schemeClr>
                </a:solidFill>
              </a:rPr>
              <a:t>CSV Hierarchical</a:t>
            </a:r>
          </a:p>
          <a:p>
            <a:pPr marL="457200" indent="-457200">
              <a:buFont typeface="Arial" panose="020B0604020202020204" pitchFamily="34" charset="0"/>
              <a:buChar char="•"/>
            </a:pPr>
            <a:r>
              <a:rPr lang="en-US" sz="2800">
                <a:solidFill>
                  <a:schemeClr val="accent2">
                    <a:lumMod val="75000"/>
                  </a:schemeClr>
                </a:solidFill>
              </a:rPr>
              <a:t>CSV Aggregate (</a:t>
            </a:r>
            <a:r>
              <a:rPr lang="en-US" sz="2800" err="1">
                <a:solidFill>
                  <a:schemeClr val="accent2">
                    <a:lumMod val="75000"/>
                  </a:schemeClr>
                </a:solidFill>
              </a:rPr>
              <a:t>ncube</a:t>
            </a:r>
            <a:r>
              <a:rPr lang="en-US" sz="2800">
                <a:solidFill>
                  <a:schemeClr val="accent2">
                    <a:lumMod val="75000"/>
                  </a:schemeClr>
                </a:solidFill>
              </a:rPr>
              <a:t>)</a:t>
            </a:r>
          </a:p>
        </p:txBody>
      </p:sp>
      <p:sp>
        <p:nvSpPr>
          <p:cNvPr id="9" name="Rectangle 8"/>
          <p:cNvSpPr/>
          <p:nvPr/>
        </p:nvSpPr>
        <p:spPr>
          <a:xfrm>
            <a:off x="6673517" y="6102960"/>
            <a:ext cx="5518483" cy="553998"/>
          </a:xfrm>
          <a:prstGeom prst="rect">
            <a:avLst/>
          </a:prstGeom>
        </p:spPr>
        <p:txBody>
          <a:bodyPr wrap="square">
            <a:spAutoFit/>
          </a:bodyPr>
          <a:lstStyle/>
          <a:p>
            <a:r>
              <a:rPr lang="en-US" sz="1600" dirty="0"/>
              <a:t> </a:t>
            </a:r>
            <a:r>
              <a:rPr lang="en-US" sz="1400" dirty="0"/>
              <a:t>see: </a:t>
            </a:r>
            <a:r>
              <a:rPr lang="en-US" sz="1400" dirty="0">
                <a:hlinkClick r:id="rId5"/>
              </a:rPr>
              <a:t>https://ddi-alliance.atlassian.net/wiki/display/DDI4/Data+Description+View+Team</a:t>
            </a:r>
            <a:r>
              <a:rPr lang="en-US" sz="1400" dirty="0"/>
              <a:t> </a:t>
            </a:r>
          </a:p>
        </p:txBody>
      </p:sp>
      <p:sp>
        <p:nvSpPr>
          <p:cNvPr id="10" name="TextBox 9"/>
          <p:cNvSpPr txBox="1"/>
          <p:nvPr/>
        </p:nvSpPr>
        <p:spPr>
          <a:xfrm>
            <a:off x="6860709" y="5034641"/>
            <a:ext cx="4231105" cy="1015663"/>
          </a:xfrm>
          <a:prstGeom prst="rect">
            <a:avLst/>
          </a:prstGeom>
          <a:noFill/>
        </p:spPr>
        <p:txBody>
          <a:bodyPr wrap="square" rtlCol="0">
            <a:spAutoFit/>
          </a:bodyPr>
          <a:lstStyle/>
          <a:p>
            <a:r>
              <a:rPr lang="en-US" dirty="0">
                <a:solidFill>
                  <a:schemeClr val="accent2">
                    <a:lumMod val="75000"/>
                  </a:schemeClr>
                </a:solidFill>
              </a:rPr>
              <a:t>We also looked at </a:t>
            </a:r>
            <a:r>
              <a:rPr lang="en-US" sz="2400" dirty="0">
                <a:solidFill>
                  <a:schemeClr val="accent2">
                    <a:lumMod val="75000"/>
                  </a:schemeClr>
                </a:solidFill>
              </a:rPr>
              <a:t>event history data </a:t>
            </a:r>
            <a:r>
              <a:rPr lang="en-US" dirty="0">
                <a:solidFill>
                  <a:schemeClr val="accent2">
                    <a:lumMod val="75000"/>
                  </a:schemeClr>
                </a:solidFill>
              </a:rPr>
              <a:t>and think it will be describable with these elements too</a:t>
            </a:r>
          </a:p>
        </p:txBody>
      </p:sp>
    </p:spTree>
    <p:extLst>
      <p:ext uri="{BB962C8B-B14F-4D97-AF65-F5344CB8AC3E}">
        <p14:creationId xmlns:p14="http://schemas.microsoft.com/office/powerpoint/2010/main" val="192856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Event History Data</a:t>
            </a:r>
          </a:p>
        </p:txBody>
      </p:sp>
      <p:sp>
        <p:nvSpPr>
          <p:cNvPr id="6" name="Content Placeholder 5"/>
          <p:cNvSpPr>
            <a:spLocks noGrp="1"/>
          </p:cNvSpPr>
          <p:nvPr>
            <p:ph idx="1"/>
          </p:nvPr>
        </p:nvSpPr>
        <p:spPr/>
        <p:txBody>
          <a:bodyPr vert="horz" lIns="91440" tIns="45720" rIns="91440" bIns="45720" rtlCol="0" anchor="t">
            <a:normAutofit/>
          </a:bodyPr>
          <a:lstStyle/>
          <a:p>
            <a:r>
              <a:rPr lang="en-US" dirty="0"/>
              <a:t>The event is the unit of observation</a:t>
            </a:r>
          </a:p>
          <a:p>
            <a:r>
              <a:rPr lang="en-US" dirty="0"/>
              <a:t>Examples</a:t>
            </a:r>
          </a:p>
          <a:p>
            <a:pPr lvl="1"/>
            <a:r>
              <a:rPr lang="en-US" dirty="0"/>
              <a:t>A person visits a doctor: datasets holds all persons' id, date of visit and type of doctor; each row is a doctor's visit of a person</a:t>
            </a:r>
          </a:p>
          <a:p>
            <a:pPr lvl="1"/>
            <a:r>
              <a:rPr lang="en-US" dirty="0"/>
              <a:t>A petrol station registers each car in case of refilling: dataset holds </a:t>
            </a:r>
            <a:r>
              <a:rPr lang="en-US" dirty="0" smtClean="0"/>
              <a:t>license </a:t>
            </a:r>
            <a:r>
              <a:rPr lang="en-US" dirty="0"/>
              <a:t>plate number, date/time of refilling and amount of fuel</a:t>
            </a:r>
            <a:endParaRPr lang="en-US" i="1" u="sng" dirty="0"/>
          </a:p>
          <a:p>
            <a:r>
              <a:rPr lang="en-US" dirty="0"/>
              <a:t>Additions</a:t>
            </a:r>
            <a:r>
              <a:rPr lang="en-US" sz="3200" dirty="0"/>
              <a:t> to DDI needed for event data</a:t>
            </a:r>
          </a:p>
          <a:p>
            <a:pPr lvl="1"/>
            <a:r>
              <a:rPr lang="en-US" dirty="0"/>
              <a:t>Which variable holds temporal information, which variable holds id of object with multiple events </a:t>
            </a:r>
            <a:r>
              <a:rPr lang="en-US" dirty="0" smtClean="0"/>
              <a:t> (see Viewpoint)</a:t>
            </a:r>
          </a:p>
          <a:p>
            <a:pPr lvl="1"/>
            <a:r>
              <a:rPr lang="en-US" dirty="0" smtClean="0"/>
              <a:t>A datatype of “pointer” or “reference”, the value of which is a DDI InstanceVariable or perhaps a </a:t>
            </a:r>
            <a:r>
              <a:rPr lang="en-US" dirty="0" err="1" smtClean="0"/>
              <a:t>ValueMapping</a:t>
            </a:r>
            <a:endParaRPr lang="en-US" dirty="0"/>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11</a:t>
            </a:fld>
            <a:endParaRPr lang="en-US"/>
          </a:p>
        </p:txBody>
      </p:sp>
    </p:spTree>
    <p:extLst>
      <p:ext uri="{BB962C8B-B14F-4D97-AF65-F5344CB8AC3E}">
        <p14:creationId xmlns:p14="http://schemas.microsoft.com/office/powerpoint/2010/main" val="2812284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9937"/>
            <a:ext cx="12191999" cy="1147600"/>
          </a:xfrm>
        </p:spPr>
        <p:txBody>
          <a:bodyPr>
            <a:normAutofit fontScale="90000"/>
          </a:bodyPr>
          <a:lstStyle/>
          <a:p>
            <a:r>
              <a:rPr lang="en-US" dirty="0"/>
              <a:t>Simple Rectangular </a:t>
            </a:r>
            <a:r>
              <a:rPr lang="en-US" dirty="0" smtClean="0"/>
              <a:t>CSV</a:t>
            </a:r>
            <a:br>
              <a:rPr lang="en-US" dirty="0" smtClean="0"/>
            </a:br>
            <a:r>
              <a:rPr lang="en-US" sz="3100" dirty="0" smtClean="0">
                <a:hlinkClick r:id="rId3"/>
              </a:rPr>
              <a:t>https</a:t>
            </a:r>
            <a:r>
              <a:rPr lang="en-US" sz="3100" dirty="0">
                <a:hlinkClick r:id="rId3"/>
              </a:rPr>
              <a:t>://</a:t>
            </a:r>
            <a:r>
              <a:rPr lang="en-US" sz="3100" dirty="0" smtClean="0">
                <a:hlinkClick r:id="rId3"/>
              </a:rPr>
              <a:t>ddi-alliance.atlassian.net/wiki/display/DDI4/Data+Description+View+Team</a:t>
            </a:r>
            <a:r>
              <a:rPr lang="en-US" sz="3100" dirty="0" smtClean="0"/>
              <a:t> </a:t>
            </a:r>
            <a:endParaRPr lang="en-US" sz="3100" dirty="0"/>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12</a:t>
            </a:fld>
            <a:endParaRPr lang="en-US"/>
          </a:p>
        </p:txBody>
      </p:sp>
      <p:pic>
        <p:nvPicPr>
          <p:cNvPr id="6" name="Picture 5"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636" y="1533817"/>
            <a:ext cx="6309907" cy="4656223"/>
          </a:xfrm>
          <a:prstGeom prst="rect">
            <a:avLst/>
          </a:prstGeom>
        </p:spPr>
      </p:pic>
      <p:sp>
        <p:nvSpPr>
          <p:cNvPr id="7" name="TextBox 6"/>
          <p:cNvSpPr txBox="1"/>
          <p:nvPr/>
        </p:nvSpPr>
        <p:spPr>
          <a:xfrm>
            <a:off x="7067554" y="2840996"/>
            <a:ext cx="4882061" cy="1384995"/>
          </a:xfrm>
          <a:prstGeom prst="rect">
            <a:avLst/>
          </a:prstGeom>
          <a:noFill/>
        </p:spPr>
        <p:txBody>
          <a:bodyPr wrap="square" rtlCol="0">
            <a:spAutoFit/>
          </a:bodyPr>
          <a:lstStyle/>
          <a:p>
            <a:r>
              <a:rPr lang="en-US" sz="2800" dirty="0">
                <a:solidFill>
                  <a:schemeClr val="accent2">
                    <a:lumMod val="75000"/>
                  </a:schemeClr>
                </a:solidFill>
              </a:rPr>
              <a:t>More details are available on the web in the report  from the working group</a:t>
            </a:r>
          </a:p>
        </p:txBody>
      </p:sp>
      <p:cxnSp>
        <p:nvCxnSpPr>
          <p:cNvPr id="9" name="Straight Arrow Connector 8"/>
          <p:cNvCxnSpPr/>
          <p:nvPr/>
        </p:nvCxnSpPr>
        <p:spPr>
          <a:xfrm flipH="1" flipV="1">
            <a:off x="8634915" y="1533817"/>
            <a:ext cx="314325" cy="1307180"/>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168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Simple Rectangular CSV – Australian Election Survey</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13</a:t>
            </a:fld>
            <a:endParaRPr lang="en-US"/>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96" y="942808"/>
            <a:ext cx="12088635" cy="3067718"/>
          </a:xfrm>
          <a:prstGeom prst="rect">
            <a:avLst/>
          </a:prstGeom>
        </p:spPr>
      </p:pic>
      <p:sp>
        <p:nvSpPr>
          <p:cNvPr id="7" name="TextBox 6"/>
          <p:cNvSpPr txBox="1"/>
          <p:nvPr/>
        </p:nvSpPr>
        <p:spPr>
          <a:xfrm>
            <a:off x="419100" y="4199354"/>
            <a:ext cx="4882061" cy="954107"/>
          </a:xfrm>
          <a:prstGeom prst="rect">
            <a:avLst/>
          </a:prstGeom>
          <a:noFill/>
        </p:spPr>
        <p:txBody>
          <a:bodyPr wrap="square" rtlCol="0">
            <a:spAutoFit/>
          </a:bodyPr>
          <a:lstStyle/>
          <a:p>
            <a:r>
              <a:rPr lang="en-US" sz="2800" dirty="0">
                <a:solidFill>
                  <a:schemeClr val="accent2">
                    <a:lumMod val="75000"/>
                  </a:schemeClr>
                </a:solidFill>
              </a:rPr>
              <a:t>The example </a:t>
            </a:r>
            <a:r>
              <a:rPr lang="en-US" sz="2800" dirty="0" smtClean="0">
                <a:solidFill>
                  <a:schemeClr val="accent2">
                    <a:lumMod val="75000"/>
                  </a:schemeClr>
                </a:solidFill>
              </a:rPr>
              <a:t>uses </a:t>
            </a:r>
            <a:r>
              <a:rPr lang="en-US" sz="2800" dirty="0">
                <a:solidFill>
                  <a:schemeClr val="accent2">
                    <a:lumMod val="75000"/>
                  </a:schemeClr>
                </a:solidFill>
              </a:rPr>
              <a:t>a small representative set of variables</a:t>
            </a:r>
          </a:p>
        </p:txBody>
      </p:sp>
      <p:sp>
        <p:nvSpPr>
          <p:cNvPr id="8" name="Rectangle 7"/>
          <p:cNvSpPr/>
          <p:nvPr/>
        </p:nvSpPr>
        <p:spPr>
          <a:xfrm>
            <a:off x="4435445" y="5360451"/>
            <a:ext cx="5540556" cy="369332"/>
          </a:xfrm>
          <a:prstGeom prst="rect">
            <a:avLst/>
          </a:prstGeom>
        </p:spPr>
        <p:txBody>
          <a:bodyPr wrap="none">
            <a:spAutoFit/>
          </a:bodyPr>
          <a:lstStyle/>
          <a:p>
            <a:r>
              <a:rPr lang="en-US"/>
              <a:t>See: </a:t>
            </a:r>
            <a:r>
              <a:rPr lang="en-US">
                <a:hlinkClick r:id="rId4"/>
              </a:rPr>
              <a:t>http://www.australianelectionstudy.org/about.html</a:t>
            </a:r>
            <a:r>
              <a:rPr lang="en-US"/>
              <a:t> </a:t>
            </a:r>
          </a:p>
        </p:txBody>
      </p:sp>
    </p:spTree>
    <p:extLst>
      <p:ext uri="{BB962C8B-B14F-4D97-AF65-F5344CB8AC3E}">
        <p14:creationId xmlns:p14="http://schemas.microsoft.com/office/powerpoint/2010/main" val="39394785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 DDI4 XML</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14</a:t>
            </a:fld>
            <a:endParaRPr lang="en-US"/>
          </a:p>
        </p:txBody>
      </p:sp>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331" y="753980"/>
            <a:ext cx="12035668" cy="4060067"/>
          </a:xfrm>
          <a:prstGeom prst="rect">
            <a:avLst/>
          </a:prstGeom>
        </p:spPr>
      </p:pic>
    </p:spTree>
    <p:extLst>
      <p:ext uri="{BB962C8B-B14F-4D97-AF65-F5344CB8AC3E}">
        <p14:creationId xmlns:p14="http://schemas.microsoft.com/office/powerpoint/2010/main" val="1141860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More XML</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15</a:t>
            </a:fld>
            <a:endParaRPr lang="en-US"/>
          </a:p>
        </p:txBody>
      </p:sp>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894" y="956206"/>
            <a:ext cx="11228305" cy="4951808"/>
          </a:xfrm>
          <a:prstGeom prst="rect">
            <a:avLst/>
          </a:prstGeom>
        </p:spPr>
      </p:pic>
    </p:spTree>
    <p:extLst>
      <p:ext uri="{BB962C8B-B14F-4D97-AF65-F5344CB8AC3E}">
        <p14:creationId xmlns:p14="http://schemas.microsoft.com/office/powerpoint/2010/main" val="9787342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Variable Cascade in DDI </a:t>
            </a:r>
            <a:r>
              <a:rPr lang="en-US" sz="1100">
                <a:hlinkClick r:id="rId2"/>
              </a:rPr>
              <a:t>http://lion.ddialliance.org/package/conceptual</a:t>
            </a:r>
            <a:r>
              <a:rPr lang="en-US" sz="1100"/>
              <a:t> </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16</a:t>
            </a:fld>
            <a:endParaRPr lang="en-US"/>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779" y="753979"/>
            <a:ext cx="11769372" cy="4620125"/>
          </a:xfrm>
          <a:prstGeom prst="rect">
            <a:avLst/>
          </a:prstGeom>
        </p:spPr>
      </p:pic>
      <p:sp>
        <p:nvSpPr>
          <p:cNvPr id="7" name="TextBox 6"/>
          <p:cNvSpPr txBox="1"/>
          <p:nvPr/>
        </p:nvSpPr>
        <p:spPr>
          <a:xfrm>
            <a:off x="419100" y="5501550"/>
            <a:ext cx="11929356" cy="954107"/>
          </a:xfrm>
          <a:prstGeom prst="rect">
            <a:avLst/>
          </a:prstGeom>
          <a:noFill/>
        </p:spPr>
        <p:txBody>
          <a:bodyPr wrap="none" rtlCol="0">
            <a:spAutoFit/>
          </a:bodyPr>
          <a:lstStyle/>
          <a:p>
            <a:r>
              <a:rPr lang="en-US" sz="2800" dirty="0">
                <a:solidFill>
                  <a:schemeClr val="accent2">
                    <a:lumMod val="75000"/>
                  </a:schemeClr>
                </a:solidFill>
              </a:rPr>
              <a:t>The </a:t>
            </a:r>
            <a:r>
              <a:rPr lang="en-US" sz="2800" dirty="0" smtClean="0">
                <a:solidFill>
                  <a:schemeClr val="accent2">
                    <a:lumMod val="75000"/>
                  </a:schemeClr>
                </a:solidFill>
              </a:rPr>
              <a:t>InstanceVariable can reference </a:t>
            </a:r>
            <a:r>
              <a:rPr lang="en-US" sz="2800" dirty="0">
                <a:solidFill>
                  <a:schemeClr val="accent2">
                    <a:lumMod val="75000"/>
                  </a:schemeClr>
                </a:solidFill>
              </a:rPr>
              <a:t>RepresentedVariable and ConceptualVariable</a:t>
            </a:r>
          </a:p>
          <a:p>
            <a:r>
              <a:rPr lang="en-US" sz="2800" dirty="0">
                <a:solidFill>
                  <a:schemeClr val="accent2">
                    <a:lumMod val="75000"/>
                  </a:schemeClr>
                </a:solidFill>
              </a:rPr>
              <a:t>It also inherits all properties and relationships from them.</a:t>
            </a:r>
          </a:p>
        </p:txBody>
      </p:sp>
    </p:spTree>
    <p:extLst>
      <p:ext uri="{BB962C8B-B14F-4D97-AF65-F5344CB8AC3E}">
        <p14:creationId xmlns:p14="http://schemas.microsoft.com/office/powerpoint/2010/main" val="28895205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Modeled </a:t>
            </a:r>
            <a:r>
              <a:rPr lang="en-US" dirty="0" smtClean="0"/>
              <a:t>to comply with GSIM </a:t>
            </a:r>
            <a:r>
              <a:rPr lang="en-US" dirty="0"/>
              <a:t/>
            </a:r>
            <a:br>
              <a:rPr lang="en-US" dirty="0"/>
            </a:br>
            <a:r>
              <a:rPr lang="en-US" sz="1100" dirty="0">
                <a:hlinkClick r:id="rId2"/>
              </a:rPr>
              <a:t>http://www1.unece.org/stat/platform/display/GSIMclick/Instance+Variable</a:t>
            </a:r>
            <a:r>
              <a:rPr lang="en-US" sz="1100" dirty="0"/>
              <a:t> </a:t>
            </a:r>
            <a:br>
              <a:rPr lang="en-US" sz="1100" dirty="0"/>
            </a:br>
            <a:r>
              <a:rPr lang="en-US" sz="1100" dirty="0">
                <a:hlinkClick r:id="rId3"/>
              </a:rPr>
              <a:t>http://www1.unece.org/stat/platform/display/GSIMclick/Represented+Variable</a:t>
            </a:r>
            <a:r>
              <a:rPr lang="en-US" sz="1100" dirty="0"/>
              <a:t>  </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17</a:t>
            </a:fld>
            <a:endParaRPr lang="en-US"/>
          </a:p>
        </p:txBody>
      </p:sp>
      <p:pic>
        <p:nvPicPr>
          <p:cNvPr id="7" name="Picture 6"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6590" y="924890"/>
            <a:ext cx="7182853" cy="5114687"/>
          </a:xfrm>
          <a:prstGeom prst="rect">
            <a:avLst/>
          </a:prstGeom>
        </p:spPr>
      </p:pic>
    </p:spTree>
    <p:extLst>
      <p:ext uri="{BB962C8B-B14F-4D97-AF65-F5344CB8AC3E}">
        <p14:creationId xmlns:p14="http://schemas.microsoft.com/office/powerpoint/2010/main" val="9234373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1"/>
            <a:ext cx="10515600" cy="742950"/>
          </a:xfrm>
        </p:spPr>
        <p:txBody>
          <a:bodyPr/>
          <a:lstStyle/>
          <a:p>
            <a:r>
              <a:rPr lang="en-US"/>
              <a:t>Logical and physical records – at the record level</a:t>
            </a:r>
          </a:p>
        </p:txBody>
      </p:sp>
      <p:sp>
        <p:nvSpPr>
          <p:cNvPr id="6" name="Text Placeholder 5"/>
          <p:cNvSpPr>
            <a:spLocks noGrp="1"/>
          </p:cNvSpPr>
          <p:nvPr>
            <p:ph type="body" idx="1"/>
          </p:nvPr>
        </p:nvSpPr>
        <p:spPr/>
        <p:txBody>
          <a:bodyPr/>
          <a:lstStyle/>
          <a:p>
            <a:r>
              <a:rPr lang="en-US"/>
              <a:t>Logical</a:t>
            </a:r>
          </a:p>
        </p:txBody>
      </p:sp>
      <p:sp>
        <p:nvSpPr>
          <p:cNvPr id="7" name="Content Placeholder 6"/>
          <p:cNvSpPr>
            <a:spLocks noGrp="1"/>
          </p:cNvSpPr>
          <p:nvPr>
            <p:ph sz="half" idx="2"/>
          </p:nvPr>
        </p:nvSpPr>
        <p:spPr/>
        <p:txBody>
          <a:bodyPr/>
          <a:lstStyle/>
          <a:p>
            <a:r>
              <a:rPr lang="en-US"/>
              <a:t>Variables</a:t>
            </a:r>
          </a:p>
          <a:p>
            <a:r>
              <a:rPr lang="en-US"/>
              <a:t>Logical variable order</a:t>
            </a:r>
          </a:p>
          <a:p>
            <a:endParaRPr lang="en-US"/>
          </a:p>
        </p:txBody>
      </p:sp>
      <p:sp>
        <p:nvSpPr>
          <p:cNvPr id="8" name="Text Placeholder 7"/>
          <p:cNvSpPr>
            <a:spLocks noGrp="1"/>
          </p:cNvSpPr>
          <p:nvPr>
            <p:ph type="body" sz="quarter" idx="3"/>
          </p:nvPr>
        </p:nvSpPr>
        <p:spPr/>
        <p:txBody>
          <a:bodyPr/>
          <a:lstStyle/>
          <a:p>
            <a:r>
              <a:rPr lang="en-US"/>
              <a:t>Physical</a:t>
            </a:r>
          </a:p>
        </p:txBody>
      </p:sp>
      <p:sp>
        <p:nvSpPr>
          <p:cNvPr id="9" name="Content Placeholder 8"/>
          <p:cNvSpPr>
            <a:spLocks noGrp="1"/>
          </p:cNvSpPr>
          <p:nvPr>
            <p:ph sz="quarter" idx="4"/>
          </p:nvPr>
        </p:nvSpPr>
        <p:spPr>
          <a:xfrm>
            <a:off x="6172199" y="2505075"/>
            <a:ext cx="5743575" cy="3684588"/>
          </a:xfrm>
        </p:spPr>
        <p:txBody>
          <a:bodyPr/>
          <a:lstStyle/>
          <a:p>
            <a:r>
              <a:rPr lang="en-US" err="1"/>
              <a:t>LogicalRecord</a:t>
            </a:r>
            <a:r>
              <a:rPr lang="en-US"/>
              <a:t> link</a:t>
            </a:r>
          </a:p>
          <a:p>
            <a:r>
              <a:rPr lang="en-US"/>
              <a:t>Physical variable order</a:t>
            </a:r>
          </a:p>
          <a:p>
            <a:r>
              <a:rPr lang="en-US"/>
              <a:t>Number physical records per logical</a:t>
            </a:r>
          </a:p>
          <a:p>
            <a:r>
              <a:rPr lang="en-US"/>
              <a:t>Encoding etc.</a:t>
            </a:r>
          </a:p>
          <a:p>
            <a:r>
              <a:rPr lang="en-US"/>
              <a:t>Record parameters (e.g. terminator)</a:t>
            </a:r>
          </a:p>
          <a:p>
            <a:r>
              <a:rPr lang="en-US"/>
              <a:t>Delimited?/delimiter, quote char …</a:t>
            </a:r>
          </a:p>
          <a:p>
            <a:endParaRPr lang="en-US"/>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18</a:t>
            </a:fld>
            <a:endParaRPr lang="en-US"/>
          </a:p>
        </p:txBody>
      </p:sp>
    </p:spTree>
    <p:extLst>
      <p:ext uri="{BB962C8B-B14F-4D97-AF65-F5344CB8AC3E}">
        <p14:creationId xmlns:p14="http://schemas.microsoft.com/office/powerpoint/2010/main" val="1904777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Physical Records – at the variable level </a:t>
            </a:r>
          </a:p>
        </p:txBody>
      </p:sp>
      <p:sp>
        <p:nvSpPr>
          <p:cNvPr id="10" name="Content Placeholder 9"/>
          <p:cNvSpPr>
            <a:spLocks noGrp="1"/>
          </p:cNvSpPr>
          <p:nvPr>
            <p:ph idx="1"/>
          </p:nvPr>
        </p:nvSpPr>
        <p:spPr/>
        <p:txBody>
          <a:bodyPr/>
          <a:lstStyle/>
          <a:p>
            <a:r>
              <a:rPr lang="en-US"/>
              <a:t>Physical representation</a:t>
            </a:r>
          </a:p>
          <a:p>
            <a:pPr lvl="1"/>
            <a:r>
              <a:rPr lang="en-US"/>
              <a:t>Datatype, decimal separator, group separator …</a:t>
            </a:r>
          </a:p>
          <a:p>
            <a:r>
              <a:rPr lang="en-US"/>
              <a:t>Location</a:t>
            </a:r>
          </a:p>
          <a:p>
            <a:pPr lvl="1"/>
            <a:r>
              <a:rPr lang="en-US"/>
              <a:t>Starting position, ending position, length</a:t>
            </a:r>
          </a:p>
          <a:p>
            <a:pPr lvl="1"/>
            <a:r>
              <a:rPr lang="en-US"/>
              <a:t>Record number</a:t>
            </a:r>
          </a:p>
        </p:txBody>
      </p:sp>
      <p:sp>
        <p:nvSpPr>
          <p:cNvPr id="7" name="Date Placeholder 6"/>
          <p:cNvSpPr>
            <a:spLocks noGrp="1"/>
          </p:cNvSpPr>
          <p:nvPr>
            <p:ph type="dt" sz="half" idx="10"/>
          </p:nvPr>
        </p:nvSpPr>
        <p:spPr/>
        <p:txBody>
          <a:bodyPr/>
          <a:lstStyle/>
          <a:p>
            <a:fld id="{5B1E212D-ACD9-41B3-993D-2F62C0F40A3C}" type="datetime1">
              <a:rPr lang="en-US" smtClean="0"/>
              <a:t>4/6/2017</a:t>
            </a:fld>
            <a:endParaRPr lang="en-US"/>
          </a:p>
        </p:txBody>
      </p:sp>
      <p:sp>
        <p:nvSpPr>
          <p:cNvPr id="8" name="Footer Placeholder 7"/>
          <p:cNvSpPr>
            <a:spLocks noGrp="1"/>
          </p:cNvSpPr>
          <p:nvPr>
            <p:ph type="ftr" sz="quarter" idx="11"/>
          </p:nvPr>
        </p:nvSpPr>
        <p:spPr/>
        <p:txBody>
          <a:bodyPr/>
          <a:lstStyle/>
          <a:p>
            <a:r>
              <a:rPr lang="en-US"/>
              <a:t>NADDI2017 Use Cases for the DataDictionary View in DDI Views</a:t>
            </a:r>
          </a:p>
        </p:txBody>
      </p:sp>
      <p:sp>
        <p:nvSpPr>
          <p:cNvPr id="9" name="Slide Number Placeholder 8"/>
          <p:cNvSpPr>
            <a:spLocks noGrp="1"/>
          </p:cNvSpPr>
          <p:nvPr>
            <p:ph type="sldNum" sz="quarter" idx="12"/>
          </p:nvPr>
        </p:nvSpPr>
        <p:spPr/>
        <p:txBody>
          <a:bodyPr/>
          <a:lstStyle/>
          <a:p>
            <a:fld id="{B8021583-B012-40EC-95F4-65DBEA6019F2}" type="slidenum">
              <a:rPr lang="en-US" smtClean="0"/>
              <a:t>19</a:t>
            </a:fld>
            <a:endParaRPr lang="en-US"/>
          </a:p>
        </p:txBody>
      </p:sp>
    </p:spTree>
    <p:extLst>
      <p:ext uri="{BB962C8B-B14F-4D97-AF65-F5344CB8AC3E}">
        <p14:creationId xmlns:p14="http://schemas.microsoft.com/office/powerpoint/2010/main" val="29833832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DDI Views - </a:t>
            </a:r>
            <a:r>
              <a:rPr lang="en-US">
                <a:hlinkClick r:id="rId2"/>
              </a:rPr>
              <a:t>http://lion.ddialliance.org/</a:t>
            </a:r>
            <a:r>
              <a:rPr lang="en-US"/>
              <a:t> </a:t>
            </a:r>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a:t>
            </a:fld>
            <a:endParaRPr lang="en-US"/>
          </a:p>
        </p:txBody>
      </p:sp>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099" y="753980"/>
            <a:ext cx="10966499" cy="2342146"/>
          </a:xfrm>
          <a:prstGeom prst="rect">
            <a:avLst/>
          </a:prstGeom>
        </p:spPr>
      </p:pic>
      <p:sp>
        <p:nvSpPr>
          <p:cNvPr id="8" name="TextBox 7"/>
          <p:cNvSpPr txBox="1"/>
          <p:nvPr/>
        </p:nvSpPr>
        <p:spPr>
          <a:xfrm>
            <a:off x="257447" y="4070870"/>
            <a:ext cx="11421204" cy="1815882"/>
          </a:xfrm>
          <a:prstGeom prst="rect">
            <a:avLst/>
          </a:prstGeom>
          <a:noFill/>
        </p:spPr>
        <p:txBody>
          <a:bodyPr wrap="none" rtlCol="0">
            <a:spAutoFit/>
          </a:bodyPr>
          <a:lstStyle/>
          <a:p>
            <a:r>
              <a:rPr lang="en-US" sz="2800" err="1">
                <a:solidFill>
                  <a:schemeClr val="accent2">
                    <a:lumMod val="75000"/>
                  </a:schemeClr>
                </a:solidFill>
              </a:rPr>
              <a:t>DDIViews</a:t>
            </a:r>
            <a:r>
              <a:rPr lang="en-US" sz="2800">
                <a:solidFill>
                  <a:schemeClr val="accent2">
                    <a:lumMod val="75000"/>
                  </a:schemeClr>
                </a:solidFill>
              </a:rPr>
              <a:t> (DDI4) has Functional Views, which are subsets of the whole model,</a:t>
            </a:r>
          </a:p>
          <a:p>
            <a:r>
              <a:rPr lang="en-US" sz="2800">
                <a:solidFill>
                  <a:schemeClr val="accent2">
                    <a:lumMod val="75000"/>
                  </a:schemeClr>
                </a:solidFill>
              </a:rPr>
              <a:t>	typically many fewer classes</a:t>
            </a:r>
          </a:p>
          <a:p>
            <a:endParaRPr lang="en-US" sz="2800">
              <a:solidFill>
                <a:schemeClr val="accent2">
                  <a:lumMod val="75000"/>
                </a:schemeClr>
              </a:solidFill>
            </a:endParaRPr>
          </a:p>
          <a:p>
            <a:r>
              <a:rPr lang="en-US" sz="2800">
                <a:solidFill>
                  <a:schemeClr val="accent2">
                    <a:lumMod val="75000"/>
                  </a:schemeClr>
                </a:solidFill>
              </a:rPr>
              <a:t>All Functional Views are compatible</a:t>
            </a:r>
          </a:p>
        </p:txBody>
      </p:sp>
      <p:cxnSp>
        <p:nvCxnSpPr>
          <p:cNvPr id="9" name="Straight Arrow Connector 8"/>
          <p:cNvCxnSpPr/>
          <p:nvPr/>
        </p:nvCxnSpPr>
        <p:spPr>
          <a:xfrm flipH="1" flipV="1">
            <a:off x="4268957" y="3150558"/>
            <a:ext cx="188743" cy="837088"/>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3543300" y="2114550"/>
            <a:ext cx="1100138" cy="981576"/>
          </a:xfrm>
          <a:prstGeom prst="roundRect">
            <a:avLst/>
          </a:prstGeom>
          <a:solidFill>
            <a:srgbClr val="FFFF00">
              <a:alpha val="36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3328987" y="3987646"/>
            <a:ext cx="2628901" cy="620082"/>
          </a:xfrm>
          <a:prstGeom prst="roundRect">
            <a:avLst/>
          </a:prstGeom>
          <a:solidFill>
            <a:srgbClr val="FFFF00">
              <a:alpha val="36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695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a:t>Describing a CSV</a:t>
            </a:r>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20</a:t>
            </a:fld>
            <a:endParaRPr lang="en-US"/>
          </a:p>
        </p:txBody>
      </p:sp>
      <p:pic>
        <p:nvPicPr>
          <p:cNvPr id="8" name="Picture 7" descr="Screen Clipping"/>
          <p:cNvPicPr>
            <a:picLocks noChangeAspect="1"/>
          </p:cNvPicPr>
          <p:nvPr/>
        </p:nvPicPr>
        <p:blipFill rotWithShape="1">
          <a:blip r:embed="rId3">
            <a:extLst>
              <a:ext uri="{28A0092B-C50C-407E-A947-70E740481C1C}">
                <a14:useLocalDpi xmlns:a14="http://schemas.microsoft.com/office/drawing/2010/main" val="0"/>
              </a:ext>
            </a:extLst>
          </a:blip>
          <a:srcRect t="11010" b="71119"/>
          <a:stretch/>
        </p:blipFill>
        <p:spPr>
          <a:xfrm>
            <a:off x="51682" y="3609474"/>
            <a:ext cx="12088635" cy="548230"/>
          </a:xfrm>
          <a:prstGeom prst="rect">
            <a:avLst/>
          </a:prstGeom>
        </p:spPr>
      </p:pic>
      <p:sp>
        <p:nvSpPr>
          <p:cNvPr id="9" name="TextBox 8"/>
          <p:cNvSpPr txBox="1"/>
          <p:nvPr/>
        </p:nvSpPr>
        <p:spPr>
          <a:xfrm>
            <a:off x="2328471" y="998623"/>
            <a:ext cx="1734193" cy="369332"/>
          </a:xfrm>
          <a:prstGeom prst="rect">
            <a:avLst/>
          </a:prstGeom>
          <a:solidFill>
            <a:srgbClr val="FFFF00"/>
          </a:solidFill>
          <a:ln>
            <a:solidFill>
              <a:srgbClr val="FF0000"/>
            </a:solidFill>
          </a:ln>
        </p:spPr>
        <p:txBody>
          <a:bodyPr wrap="none" rtlCol="0">
            <a:spAutoFit/>
          </a:bodyPr>
          <a:lstStyle/>
          <a:p>
            <a:r>
              <a:rPr lang="en-US" dirty="0"/>
              <a:t>InstanceVariable</a:t>
            </a:r>
          </a:p>
        </p:txBody>
      </p:sp>
      <p:cxnSp>
        <p:nvCxnSpPr>
          <p:cNvPr id="11" name="Straight Arrow Connector 10"/>
          <p:cNvCxnSpPr/>
          <p:nvPr/>
        </p:nvCxnSpPr>
        <p:spPr>
          <a:xfrm flipH="1">
            <a:off x="1010051" y="1378078"/>
            <a:ext cx="1325898" cy="2231396"/>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8200" y="5591392"/>
            <a:ext cx="1632284" cy="369332"/>
          </a:xfrm>
          <a:prstGeom prst="rect">
            <a:avLst/>
          </a:prstGeom>
          <a:solidFill>
            <a:srgbClr val="FFFF00"/>
          </a:solidFill>
          <a:ln>
            <a:solidFill>
              <a:srgbClr val="FF0000"/>
            </a:solidFill>
          </a:ln>
        </p:spPr>
        <p:txBody>
          <a:bodyPr wrap="square" rtlCol="0">
            <a:spAutoFit/>
          </a:bodyPr>
          <a:lstStyle/>
          <a:p>
            <a:r>
              <a:rPr lang="en-US" dirty="0"/>
              <a:t>ValueMapping</a:t>
            </a:r>
          </a:p>
        </p:txBody>
      </p:sp>
      <p:cxnSp>
        <p:nvCxnSpPr>
          <p:cNvPr id="15" name="Straight Arrow Connector 14"/>
          <p:cNvCxnSpPr/>
          <p:nvPr/>
        </p:nvCxnSpPr>
        <p:spPr>
          <a:xfrm flipH="1" flipV="1">
            <a:off x="629181" y="4157704"/>
            <a:ext cx="258070" cy="14336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4" idx="0"/>
          </p:cNvCxnSpPr>
          <p:nvPr/>
        </p:nvCxnSpPr>
        <p:spPr>
          <a:xfrm flipV="1">
            <a:off x="1654342" y="1367956"/>
            <a:ext cx="1805641" cy="422343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696166" y="1763829"/>
            <a:ext cx="2104679" cy="369332"/>
          </a:xfrm>
          <a:prstGeom prst="rect">
            <a:avLst/>
          </a:prstGeom>
          <a:solidFill>
            <a:srgbClr val="FFFF00"/>
          </a:solidFill>
          <a:ln>
            <a:solidFill>
              <a:srgbClr val="FF0000"/>
            </a:solidFill>
          </a:ln>
        </p:spPr>
        <p:txBody>
          <a:bodyPr wrap="none" rtlCol="0">
            <a:spAutoFit/>
          </a:bodyPr>
          <a:lstStyle/>
          <a:p>
            <a:r>
              <a:rPr lang="en-US" err="1"/>
              <a:t>LogicalRecordLayout</a:t>
            </a:r>
            <a:endParaRPr lang="en-US"/>
          </a:p>
        </p:txBody>
      </p:sp>
      <p:cxnSp>
        <p:nvCxnSpPr>
          <p:cNvPr id="28" name="Straight Arrow Connector 27"/>
          <p:cNvCxnSpPr>
            <a:stCxn id="27" idx="1"/>
            <a:endCxn id="9" idx="3"/>
          </p:cNvCxnSpPr>
          <p:nvPr/>
        </p:nvCxnSpPr>
        <p:spPr>
          <a:xfrm flipH="1" flipV="1">
            <a:off x="4062664" y="1183289"/>
            <a:ext cx="633502" cy="76520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Left Brace 30"/>
          <p:cNvSpPr/>
          <p:nvPr/>
        </p:nvSpPr>
        <p:spPr>
          <a:xfrm rot="5400000">
            <a:off x="5758413" y="-2503272"/>
            <a:ext cx="773432" cy="11452060"/>
          </a:xfrm>
          <a:prstGeom prst="leftBrac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Arrow Connector 31"/>
          <p:cNvCxnSpPr>
            <a:endCxn id="31" idx="1"/>
          </p:cNvCxnSpPr>
          <p:nvPr/>
        </p:nvCxnSpPr>
        <p:spPr>
          <a:xfrm>
            <a:off x="5614737" y="2114941"/>
            <a:ext cx="530392" cy="721101"/>
          </a:xfrm>
          <a:prstGeom prst="straightConnector1">
            <a:avLst/>
          </a:prstGeom>
          <a:ln w="762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Left Brace 34"/>
          <p:cNvSpPr/>
          <p:nvPr/>
        </p:nvSpPr>
        <p:spPr>
          <a:xfrm rot="16200000">
            <a:off x="5788074" y="-1163745"/>
            <a:ext cx="714113" cy="1145206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Box 36"/>
          <p:cNvSpPr txBox="1"/>
          <p:nvPr/>
        </p:nvSpPr>
        <p:spPr>
          <a:xfrm>
            <a:off x="4993966" y="5776057"/>
            <a:ext cx="1926105" cy="369332"/>
          </a:xfrm>
          <a:prstGeom prst="rect">
            <a:avLst/>
          </a:prstGeom>
          <a:solidFill>
            <a:srgbClr val="FFFF00"/>
          </a:solidFill>
          <a:ln>
            <a:solidFill>
              <a:srgbClr val="FF0000"/>
            </a:solidFill>
          </a:ln>
        </p:spPr>
        <p:txBody>
          <a:bodyPr wrap="none" rtlCol="0">
            <a:spAutoFit/>
          </a:bodyPr>
          <a:lstStyle/>
          <a:p>
            <a:r>
              <a:rPr lang="en-US"/>
              <a:t>RectangularLayout</a:t>
            </a:r>
          </a:p>
        </p:txBody>
      </p:sp>
      <p:cxnSp>
        <p:nvCxnSpPr>
          <p:cNvPr id="38" name="Straight Arrow Connector 37"/>
          <p:cNvCxnSpPr>
            <a:stCxn id="37" idx="0"/>
            <a:endCxn id="35" idx="1"/>
          </p:cNvCxnSpPr>
          <p:nvPr/>
        </p:nvCxnSpPr>
        <p:spPr>
          <a:xfrm flipV="1">
            <a:off x="5957019" y="4919342"/>
            <a:ext cx="188112" cy="8567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615938" y="5768289"/>
            <a:ext cx="2232573" cy="17454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9988122" y="1299500"/>
            <a:ext cx="1638782" cy="707886"/>
          </a:xfrm>
          <a:prstGeom prst="rect">
            <a:avLst/>
          </a:prstGeom>
          <a:noFill/>
        </p:spPr>
        <p:txBody>
          <a:bodyPr wrap="none" rtlCol="0">
            <a:spAutoFit/>
          </a:bodyPr>
          <a:lstStyle/>
          <a:p>
            <a:r>
              <a:rPr lang="en-US" sz="4000" b="1">
                <a:solidFill>
                  <a:schemeClr val="accent1">
                    <a:lumMod val="60000"/>
                    <a:lumOff val="40000"/>
                  </a:schemeClr>
                </a:solidFill>
              </a:rPr>
              <a:t>Logical</a:t>
            </a:r>
          </a:p>
        </p:txBody>
      </p:sp>
      <p:sp>
        <p:nvSpPr>
          <p:cNvPr id="57" name="TextBox 56"/>
          <p:cNvSpPr txBox="1"/>
          <p:nvPr/>
        </p:nvSpPr>
        <p:spPr>
          <a:xfrm>
            <a:off x="9988122" y="5337594"/>
            <a:ext cx="1887504" cy="707886"/>
          </a:xfrm>
          <a:prstGeom prst="rect">
            <a:avLst/>
          </a:prstGeom>
          <a:noFill/>
        </p:spPr>
        <p:txBody>
          <a:bodyPr wrap="none" rtlCol="0">
            <a:spAutoFit/>
          </a:bodyPr>
          <a:lstStyle/>
          <a:p>
            <a:r>
              <a:rPr lang="en-US" sz="4000" b="1"/>
              <a:t>Physical</a:t>
            </a:r>
          </a:p>
        </p:txBody>
      </p:sp>
      <p:cxnSp>
        <p:nvCxnSpPr>
          <p:cNvPr id="58" name="Straight Arrow Connector 57"/>
          <p:cNvCxnSpPr/>
          <p:nvPr/>
        </p:nvCxnSpPr>
        <p:spPr>
          <a:xfrm flipH="1" flipV="1">
            <a:off x="5194319" y="2114941"/>
            <a:ext cx="124773" cy="358647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890304" y="5729135"/>
            <a:ext cx="2097818" cy="369332"/>
          </a:xfrm>
          <a:prstGeom prst="rect">
            <a:avLst/>
          </a:prstGeom>
          <a:solidFill>
            <a:srgbClr val="FFFF00"/>
          </a:solidFill>
          <a:ln>
            <a:solidFill>
              <a:srgbClr val="FF0000"/>
            </a:solidFill>
          </a:ln>
        </p:spPr>
        <p:txBody>
          <a:bodyPr wrap="none" rtlCol="0">
            <a:spAutoFit/>
          </a:bodyPr>
          <a:lstStyle/>
          <a:p>
            <a:r>
              <a:rPr lang="en-US"/>
              <a:t>PhysicalLayoutOrder</a:t>
            </a:r>
          </a:p>
        </p:txBody>
      </p:sp>
      <p:cxnSp>
        <p:nvCxnSpPr>
          <p:cNvPr id="65" name="Straight Arrow Connector 64"/>
          <p:cNvCxnSpPr>
            <a:endCxn id="37" idx="3"/>
          </p:cNvCxnSpPr>
          <p:nvPr/>
        </p:nvCxnSpPr>
        <p:spPr>
          <a:xfrm flipH="1">
            <a:off x="6920071" y="5960723"/>
            <a:ext cx="970233"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flipV="1">
            <a:off x="6282145" y="4779470"/>
            <a:ext cx="2011354" cy="92194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199716" y="6229163"/>
            <a:ext cx="2179699" cy="523220"/>
          </a:xfrm>
          <a:prstGeom prst="rect">
            <a:avLst/>
          </a:prstGeom>
          <a:noFill/>
        </p:spPr>
        <p:txBody>
          <a:bodyPr wrap="none" rtlCol="0">
            <a:spAutoFit/>
          </a:bodyPr>
          <a:lstStyle/>
          <a:p>
            <a:r>
              <a:rPr lang="en-US" sz="2800" b="1">
                <a:solidFill>
                  <a:srgbClr val="FF0000"/>
                </a:solidFill>
              </a:rPr>
              <a:t>Relationships</a:t>
            </a:r>
          </a:p>
        </p:txBody>
      </p:sp>
    </p:spTree>
    <p:extLst>
      <p:ext uri="{BB962C8B-B14F-4D97-AF65-F5344CB8AC3E}">
        <p14:creationId xmlns:p14="http://schemas.microsoft.com/office/powerpoint/2010/main" val="260646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56" grpId="0"/>
      <p:bldP spid="57"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4284"/>
            <a:ext cx="11016916" cy="709696"/>
          </a:xfrm>
        </p:spPr>
        <p:txBody>
          <a:bodyPr>
            <a:normAutofit/>
          </a:bodyPr>
          <a:lstStyle/>
          <a:p>
            <a:r>
              <a:rPr lang="en-US"/>
              <a:t>Instance Variable - Properties And Relationships </a:t>
            </a:r>
            <a:r>
              <a:rPr lang="en-US" sz="1100">
                <a:hlinkClick r:id="rId3"/>
              </a:rPr>
              <a:t>http://lion.ddialliance.org/ddiobjects/instancevariable</a:t>
            </a:r>
            <a:r>
              <a:rPr lang="en-US" sz="1100"/>
              <a:t> </a:t>
            </a:r>
          </a:p>
        </p:txBody>
      </p:sp>
      <p:sp>
        <p:nvSpPr>
          <p:cNvPr id="6" name="Content Placeholder 5"/>
          <p:cNvSpPr>
            <a:spLocks noGrp="1"/>
          </p:cNvSpPr>
          <p:nvPr>
            <p:ph idx="1"/>
          </p:nvPr>
        </p:nvSpPr>
        <p:spPr/>
        <p:txBody>
          <a:bodyPr vert="horz" lIns="91440" tIns="45720" rIns="91440" bIns="45720" numCol="2" rtlCol="0" anchor="t">
            <a:normAutofit lnSpcReduction="10000"/>
          </a:bodyPr>
          <a:lstStyle/>
          <a:p>
            <a:r>
              <a:rPr lang="en-US" sz="2400" dirty="0"/>
              <a:t>Agency</a:t>
            </a:r>
          </a:p>
          <a:p>
            <a:r>
              <a:rPr lang="en-US" sz="2400" dirty="0"/>
              <a:t>ID</a:t>
            </a:r>
          </a:p>
          <a:p>
            <a:r>
              <a:rPr lang="en-US" sz="2400" dirty="0"/>
              <a:t>Version</a:t>
            </a:r>
          </a:p>
          <a:p>
            <a:r>
              <a:rPr lang="en-US" sz="2400" dirty="0"/>
              <a:t>Name</a:t>
            </a:r>
          </a:p>
          <a:p>
            <a:r>
              <a:rPr lang="en-US" sz="2400" dirty="0" err="1"/>
              <a:t>DisplayLabel</a:t>
            </a:r>
            <a:endParaRPr lang="en-US" sz="2400" dirty="0"/>
          </a:p>
          <a:p>
            <a:r>
              <a:rPr lang="en-US" sz="2400" dirty="0" err="1"/>
              <a:t>DescriptiveText</a:t>
            </a:r>
            <a:endParaRPr lang="en-US" sz="2400" dirty="0"/>
          </a:p>
          <a:p>
            <a:r>
              <a:rPr lang="en-US" sz="2400" dirty="0">
                <a:hlinkClick r:id="rId4"/>
              </a:rPr>
              <a:t>ANNOTATION</a:t>
            </a:r>
            <a:endParaRPr lang="en-US" sz="2400" dirty="0"/>
          </a:p>
          <a:p>
            <a:r>
              <a:rPr lang="en-US" sz="2400" dirty="0" err="1"/>
              <a:t>UnitOfMeasurement</a:t>
            </a:r>
            <a:endParaRPr lang="en-US" sz="2400" dirty="0"/>
          </a:p>
          <a:p>
            <a:r>
              <a:rPr lang="en-US" sz="2400" dirty="0" err="1"/>
              <a:t>VariableRole</a:t>
            </a:r>
            <a:endParaRPr lang="en-US" sz="2400" dirty="0"/>
          </a:p>
          <a:p>
            <a:r>
              <a:rPr lang="en-US" sz="2400" dirty="0" err="1"/>
              <a:t>PhysicalDatatype</a:t>
            </a:r>
            <a:endParaRPr lang="en-US" sz="2400" dirty="0"/>
          </a:p>
          <a:p>
            <a:r>
              <a:rPr lang="en-US" sz="2400" dirty="0" err="1"/>
              <a:t>IntendedDatatype</a:t>
            </a:r>
            <a:endParaRPr lang="en-US" sz="2400" dirty="0"/>
          </a:p>
          <a:p>
            <a:endParaRPr lang="en-US" sz="2400" dirty="0"/>
          </a:p>
          <a:p>
            <a:r>
              <a:rPr lang="en-US" sz="2400" dirty="0" err="1"/>
              <a:t>SubstantiveConceptualDomain</a:t>
            </a:r>
            <a:endParaRPr lang="en-US" sz="2400" dirty="0"/>
          </a:p>
          <a:p>
            <a:r>
              <a:rPr lang="en-US" sz="2400" dirty="0" err="1"/>
              <a:t>SubstantiveValueDomain</a:t>
            </a:r>
            <a:endParaRPr lang="en-US" sz="2400" dirty="0"/>
          </a:p>
          <a:p>
            <a:r>
              <a:rPr lang="en-US" sz="2400" dirty="0" err="1"/>
              <a:t>SentinelConceptualDomain</a:t>
            </a:r>
            <a:endParaRPr lang="en-US" sz="2400" dirty="0"/>
          </a:p>
          <a:p>
            <a:r>
              <a:rPr lang="en-US" sz="2400" dirty="0" err="1"/>
              <a:t>SentinelValueDomain</a:t>
            </a:r>
            <a:endParaRPr lang="en-US" sz="2400" dirty="0"/>
          </a:p>
          <a:p>
            <a:r>
              <a:rPr lang="en-US" sz="2400" dirty="0"/>
              <a:t>Concept</a:t>
            </a:r>
          </a:p>
          <a:p>
            <a:r>
              <a:rPr lang="en-US" sz="2400" dirty="0" err="1"/>
              <a:t>UnitType</a:t>
            </a:r>
            <a:endParaRPr lang="en-US" sz="2400" dirty="0"/>
          </a:p>
          <a:p>
            <a:r>
              <a:rPr lang="en-US" sz="2400" dirty="0"/>
              <a:t>Universe</a:t>
            </a:r>
          </a:p>
          <a:p>
            <a:r>
              <a:rPr lang="en-US" sz="2400" dirty="0"/>
              <a:t>Population</a:t>
            </a:r>
          </a:p>
          <a:p>
            <a:r>
              <a:rPr lang="en-US" sz="2400" dirty="0"/>
              <a:t>ConceptualVariable</a:t>
            </a:r>
          </a:p>
          <a:p>
            <a:r>
              <a:rPr lang="en-US" sz="2400" dirty="0"/>
              <a:t>RepresentedVariable</a:t>
            </a:r>
          </a:p>
          <a:p>
            <a:r>
              <a:rPr lang="en-US" sz="2400" dirty="0" err="1"/>
              <a:t>ExternalMaterial</a:t>
            </a:r>
            <a:endParaRPr lang="en-US" sz="2400" dirty="0"/>
          </a:p>
          <a:p>
            <a:endParaRPr lang="en-US" sz="2000" dirty="0"/>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21</a:t>
            </a:fld>
            <a:endParaRPr lang="en-US"/>
          </a:p>
        </p:txBody>
      </p:sp>
    </p:spTree>
    <p:extLst>
      <p:ext uri="{BB962C8B-B14F-4D97-AF65-F5344CB8AC3E}">
        <p14:creationId xmlns:p14="http://schemas.microsoft.com/office/powerpoint/2010/main" val="439921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715" y="44284"/>
            <a:ext cx="11919283" cy="709696"/>
          </a:xfrm>
        </p:spPr>
        <p:txBody>
          <a:bodyPr>
            <a:normAutofit/>
          </a:bodyPr>
          <a:lstStyle/>
          <a:p>
            <a:r>
              <a:rPr lang="en-US" err="1"/>
              <a:t>LogicalRecordLayout</a:t>
            </a:r>
            <a:r>
              <a:rPr lang="en-US"/>
              <a:t> - Properties and Relationships </a:t>
            </a:r>
            <a:r>
              <a:rPr lang="en-US" sz="1100">
                <a:hlinkClick r:id="rId3"/>
              </a:rPr>
              <a:t>http://lion.ddialliance.org/ddiobjects/logicalrecordlayout</a:t>
            </a:r>
            <a:r>
              <a:rPr lang="en-US" sz="1100"/>
              <a:t> </a:t>
            </a:r>
          </a:p>
        </p:txBody>
      </p:sp>
      <p:sp>
        <p:nvSpPr>
          <p:cNvPr id="3" name="Content Placeholder 2"/>
          <p:cNvSpPr>
            <a:spLocks noGrp="1"/>
          </p:cNvSpPr>
          <p:nvPr>
            <p:ph idx="1"/>
          </p:nvPr>
        </p:nvSpPr>
        <p:spPr>
          <a:xfrm>
            <a:off x="838200" y="1042737"/>
            <a:ext cx="3878179" cy="5134226"/>
          </a:xfrm>
        </p:spPr>
        <p:txBody>
          <a:bodyPr/>
          <a:lstStyle/>
          <a:p>
            <a:r>
              <a:rPr lang="en-US" sz="2400" dirty="0"/>
              <a:t>Agency, Id, Version</a:t>
            </a:r>
          </a:p>
          <a:p>
            <a:r>
              <a:rPr lang="en-US" sz="2400" dirty="0"/>
              <a:t>Annotation</a:t>
            </a:r>
          </a:p>
          <a:p>
            <a:r>
              <a:rPr lang="en-US" sz="2400" dirty="0"/>
              <a:t>Type</a:t>
            </a:r>
          </a:p>
          <a:p>
            <a:r>
              <a:rPr lang="en-US" sz="2400" dirty="0"/>
              <a:t>Name</a:t>
            </a:r>
          </a:p>
          <a:p>
            <a:r>
              <a:rPr lang="en-US" sz="2400" dirty="0"/>
              <a:t>Purpose</a:t>
            </a:r>
          </a:p>
          <a:p>
            <a:r>
              <a:rPr lang="en-US" sz="2400" b="1" dirty="0">
                <a:solidFill>
                  <a:srgbClr val="FF0000"/>
                </a:solidFill>
              </a:rPr>
              <a:t>InstanceVariable</a:t>
            </a:r>
          </a:p>
          <a:p>
            <a:r>
              <a:rPr lang="en-US" sz="2400" dirty="0" err="1"/>
              <a:t>ViewPoint</a:t>
            </a:r>
            <a:endParaRPr lang="en-US" sz="2400" dirty="0"/>
          </a:p>
          <a:p>
            <a:r>
              <a:rPr lang="en-US" sz="2400" dirty="0" err="1"/>
              <a:t>LogicalReordLayout</a:t>
            </a:r>
            <a:endParaRPr lang="en-US" sz="2400" dirty="0"/>
          </a:p>
          <a:p>
            <a:r>
              <a:rPr lang="en-US" sz="2400" dirty="0" err="1"/>
              <a:t>ExternalMaterial</a:t>
            </a:r>
            <a:endParaRPr lang="en-US" sz="2400" dirty="0"/>
          </a:p>
          <a:p>
            <a:r>
              <a:rPr lang="en-US" dirty="0">
                <a:solidFill>
                  <a:schemeClr val="accent2">
                    <a:lumMod val="75000"/>
                  </a:schemeClr>
                </a:solidFill>
              </a:rPr>
              <a:t>Realizes Collection</a:t>
            </a:r>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22</a:t>
            </a:fld>
            <a:endParaRPr lang="en-US"/>
          </a:p>
        </p:txBody>
      </p:sp>
      <p:sp>
        <p:nvSpPr>
          <p:cNvPr id="7" name="TextBox 6"/>
          <p:cNvSpPr txBox="1"/>
          <p:nvPr/>
        </p:nvSpPr>
        <p:spPr>
          <a:xfrm>
            <a:off x="5951621" y="1467939"/>
            <a:ext cx="5898008" cy="3108543"/>
          </a:xfrm>
          <a:prstGeom prst="rect">
            <a:avLst/>
          </a:prstGeom>
          <a:noFill/>
        </p:spPr>
        <p:txBody>
          <a:bodyPr wrap="square" rtlCol="0">
            <a:spAutoFit/>
          </a:bodyPr>
          <a:lstStyle/>
          <a:p>
            <a:r>
              <a:rPr lang="en-US" sz="2800">
                <a:solidFill>
                  <a:schemeClr val="accent2">
                    <a:lumMod val="75000"/>
                  </a:schemeClr>
                </a:solidFill>
              </a:rPr>
              <a:t>As a Collection the </a:t>
            </a:r>
            <a:r>
              <a:rPr lang="en-US" sz="2800" err="1">
                <a:solidFill>
                  <a:schemeClr val="accent2">
                    <a:lumMod val="75000"/>
                  </a:schemeClr>
                </a:solidFill>
              </a:rPr>
              <a:t>LogicalRecordLayout</a:t>
            </a:r>
            <a:r>
              <a:rPr lang="en-US" sz="2800">
                <a:solidFill>
                  <a:schemeClr val="accent2">
                    <a:lumMod val="75000"/>
                  </a:schemeClr>
                </a:solidFill>
              </a:rPr>
              <a:t> </a:t>
            </a:r>
          </a:p>
          <a:p>
            <a:r>
              <a:rPr lang="en-US" sz="2800">
                <a:solidFill>
                  <a:schemeClr val="accent2">
                    <a:lumMod val="75000"/>
                  </a:schemeClr>
                </a:solidFill>
              </a:rPr>
              <a:t>allows for ordering </a:t>
            </a:r>
            <a:r>
              <a:rPr lang="en-US" sz="2800" err="1">
                <a:solidFill>
                  <a:schemeClr val="accent2">
                    <a:lumMod val="75000"/>
                  </a:schemeClr>
                </a:solidFill>
              </a:rPr>
              <a:t>InstanceVariables</a:t>
            </a:r>
            <a:r>
              <a:rPr lang="en-US" sz="2800">
                <a:solidFill>
                  <a:schemeClr val="accent2">
                    <a:lumMod val="75000"/>
                  </a:schemeClr>
                </a:solidFill>
              </a:rPr>
              <a:t> within the Record.</a:t>
            </a:r>
          </a:p>
          <a:p>
            <a:endParaRPr lang="en-US" sz="2800">
              <a:solidFill>
                <a:schemeClr val="accent2">
                  <a:lumMod val="75000"/>
                </a:schemeClr>
              </a:solidFill>
            </a:endParaRPr>
          </a:p>
          <a:p>
            <a:r>
              <a:rPr lang="en-US" sz="2800">
                <a:solidFill>
                  <a:schemeClr val="accent2">
                    <a:lumMod val="75000"/>
                  </a:schemeClr>
                </a:solidFill>
              </a:rPr>
              <a:t>Viewpoints allow assigning roles to </a:t>
            </a:r>
            <a:r>
              <a:rPr lang="en-US" sz="2800" err="1">
                <a:solidFill>
                  <a:schemeClr val="accent2">
                    <a:lumMod val="75000"/>
                  </a:schemeClr>
                </a:solidFill>
              </a:rPr>
              <a:t>InstanceVariables</a:t>
            </a:r>
            <a:r>
              <a:rPr lang="en-US" sz="2800">
                <a:solidFill>
                  <a:schemeClr val="accent2">
                    <a:lumMod val="75000"/>
                  </a:schemeClr>
                </a:solidFill>
              </a:rPr>
              <a:t> – Identifiers, Measures, or Attributes. </a:t>
            </a:r>
          </a:p>
        </p:txBody>
      </p:sp>
    </p:spTree>
    <p:extLst>
      <p:ext uri="{BB962C8B-B14F-4D97-AF65-F5344CB8AC3E}">
        <p14:creationId xmlns:p14="http://schemas.microsoft.com/office/powerpoint/2010/main" val="71871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4284"/>
            <a:ext cx="12191999" cy="709696"/>
          </a:xfrm>
        </p:spPr>
        <p:txBody>
          <a:bodyPr>
            <a:normAutofit/>
          </a:bodyPr>
          <a:lstStyle/>
          <a:p>
            <a:r>
              <a:rPr lang="en-US"/>
              <a:t>RectangularLayout (</a:t>
            </a:r>
            <a:r>
              <a:rPr lang="en-US" err="1"/>
              <a:t>PhysicalLayout</a:t>
            </a:r>
            <a:r>
              <a:rPr lang="en-US"/>
              <a:t>) - </a:t>
            </a:r>
            <a:r>
              <a:rPr lang="en-US" sz="2000"/>
              <a:t>Properties and Relationships </a:t>
            </a:r>
            <a:r>
              <a:rPr lang="en-US" sz="1100">
                <a:hlinkClick r:id="rId3"/>
              </a:rPr>
              <a:t>http://lion.ddialliance.org/ddiobjects/physicallayout</a:t>
            </a:r>
            <a:r>
              <a:rPr lang="en-US" sz="1100"/>
              <a:t> </a:t>
            </a:r>
          </a:p>
        </p:txBody>
      </p:sp>
      <p:sp>
        <p:nvSpPr>
          <p:cNvPr id="3" name="Content Placeholder 2"/>
          <p:cNvSpPr>
            <a:spLocks noGrp="1"/>
          </p:cNvSpPr>
          <p:nvPr>
            <p:ph idx="1"/>
          </p:nvPr>
        </p:nvSpPr>
        <p:spPr>
          <a:xfrm>
            <a:off x="0" y="1042737"/>
            <a:ext cx="11967411" cy="5134226"/>
          </a:xfrm>
        </p:spPr>
        <p:txBody>
          <a:bodyPr numCol="3">
            <a:normAutofit/>
          </a:bodyPr>
          <a:lstStyle/>
          <a:p>
            <a:pPr>
              <a:tabLst>
                <a:tab pos="2806700" algn="l"/>
                <a:tab pos="3255963" algn="l"/>
                <a:tab pos="3321050" algn="l"/>
              </a:tabLst>
            </a:pPr>
            <a:r>
              <a:rPr lang="en-US" sz="2400" dirty="0"/>
              <a:t>Agency, ID, Version</a:t>
            </a:r>
          </a:p>
          <a:p>
            <a:pPr>
              <a:tabLst>
                <a:tab pos="2806700" algn="l"/>
                <a:tab pos="3255963" algn="l"/>
                <a:tab pos="3321050" algn="l"/>
              </a:tabLst>
            </a:pPr>
            <a:r>
              <a:rPr lang="en-US" sz="2400" dirty="0"/>
              <a:t>Annotation</a:t>
            </a:r>
          </a:p>
          <a:p>
            <a:pPr>
              <a:tabLst>
                <a:tab pos="2806700" algn="l"/>
                <a:tab pos="3255963" algn="l"/>
                <a:tab pos="3321050" algn="l"/>
              </a:tabLst>
            </a:pPr>
            <a:r>
              <a:rPr lang="en-US" sz="2400" dirty="0" err="1"/>
              <a:t>IsDelimited</a:t>
            </a:r>
            <a:endParaRPr lang="en-US" sz="2400" dirty="0"/>
          </a:p>
          <a:p>
            <a:pPr>
              <a:tabLst>
                <a:tab pos="2806700" algn="l"/>
                <a:tab pos="3255963" algn="l"/>
                <a:tab pos="3321050" algn="l"/>
              </a:tabLst>
            </a:pPr>
            <a:r>
              <a:rPr lang="en-US" sz="2400" dirty="0"/>
              <a:t>Delimiter</a:t>
            </a:r>
          </a:p>
          <a:p>
            <a:pPr>
              <a:tabLst>
                <a:tab pos="2806700" algn="l"/>
                <a:tab pos="3255963" algn="l"/>
                <a:tab pos="3321050" algn="l"/>
              </a:tabLst>
            </a:pPr>
            <a:r>
              <a:rPr lang="en-US" sz="2400" dirty="0" err="1"/>
              <a:t>IsFixedWidth</a:t>
            </a:r>
            <a:endParaRPr lang="en-US" sz="2400" dirty="0"/>
          </a:p>
          <a:p>
            <a:pPr>
              <a:tabLst>
                <a:tab pos="2806700" algn="l"/>
                <a:tab pos="3255963" algn="l"/>
                <a:tab pos="3321050" algn="l"/>
              </a:tabLst>
            </a:pPr>
            <a:r>
              <a:rPr lang="en-US" sz="2400" dirty="0" err="1"/>
              <a:t>EscapeCharacter</a:t>
            </a:r>
            <a:endParaRPr lang="en-US" sz="2400" dirty="0"/>
          </a:p>
          <a:p>
            <a:pPr>
              <a:tabLst>
                <a:tab pos="2806700" algn="l"/>
                <a:tab pos="3255963" algn="l"/>
                <a:tab pos="3321050" algn="l"/>
              </a:tabLst>
            </a:pPr>
            <a:r>
              <a:rPr lang="en-US" sz="2400" dirty="0" err="1"/>
              <a:t>LineTerminator</a:t>
            </a:r>
            <a:endParaRPr lang="en-US" sz="2400" dirty="0"/>
          </a:p>
          <a:p>
            <a:pPr>
              <a:tabLst>
                <a:tab pos="2806700" algn="l"/>
                <a:tab pos="3255963" algn="l"/>
                <a:tab pos="3321050" algn="l"/>
              </a:tabLst>
            </a:pPr>
            <a:r>
              <a:rPr lang="en-US" sz="2400" dirty="0" err="1"/>
              <a:t>QuoteCharacter</a:t>
            </a:r>
            <a:endParaRPr lang="en-US" sz="2400" dirty="0"/>
          </a:p>
          <a:p>
            <a:pPr>
              <a:tabLst>
                <a:tab pos="2806700" algn="l"/>
                <a:tab pos="3255963" algn="l"/>
                <a:tab pos="3321050" algn="l"/>
              </a:tabLst>
            </a:pPr>
            <a:r>
              <a:rPr lang="en-US" sz="2400" dirty="0" err="1"/>
              <a:t>CommentPrefix</a:t>
            </a:r>
            <a:r>
              <a:rPr lang="en-US" sz="2400" dirty="0"/>
              <a:t> </a:t>
            </a:r>
          </a:p>
          <a:p>
            <a:pPr>
              <a:tabLst>
                <a:tab pos="2806700" algn="l"/>
                <a:tab pos="3255963" algn="l"/>
                <a:tab pos="3321050" algn="l"/>
              </a:tabLst>
            </a:pPr>
            <a:r>
              <a:rPr lang="en-US" sz="2400" dirty="0"/>
              <a:t>Encoding</a:t>
            </a:r>
          </a:p>
          <a:p>
            <a:pPr>
              <a:tabLst>
                <a:tab pos="2806700" algn="l"/>
                <a:tab pos="3255963" algn="l"/>
                <a:tab pos="3321050" algn="l"/>
              </a:tabLst>
            </a:pPr>
            <a:r>
              <a:rPr lang="en-US" sz="2400" dirty="0"/>
              <a:t>Header</a:t>
            </a:r>
          </a:p>
          <a:p>
            <a:r>
              <a:rPr lang="en-US" sz="2400" dirty="0" err="1"/>
              <a:t>HeaderRowCount</a:t>
            </a:r>
            <a:endParaRPr lang="en-US" sz="2400" dirty="0"/>
          </a:p>
          <a:p>
            <a:r>
              <a:rPr lang="en-US" sz="2400" dirty="0" err="1"/>
              <a:t>SkipBankRows</a:t>
            </a:r>
            <a:endParaRPr lang="en-US" sz="2400" dirty="0"/>
          </a:p>
          <a:p>
            <a:r>
              <a:rPr lang="en-US" sz="2400" dirty="0" err="1"/>
              <a:t>SkipDataColumns</a:t>
            </a:r>
            <a:endParaRPr lang="en-US" sz="2400" dirty="0"/>
          </a:p>
          <a:p>
            <a:r>
              <a:rPr lang="en-US" sz="2400" dirty="0" err="1"/>
              <a:t>SkipInitialSpace</a:t>
            </a:r>
            <a:endParaRPr lang="en-US" sz="2400" dirty="0"/>
          </a:p>
          <a:p>
            <a:r>
              <a:rPr lang="en-US" sz="2400" dirty="0" err="1"/>
              <a:t>SkipRows</a:t>
            </a:r>
            <a:endParaRPr lang="en-US" sz="2400" dirty="0"/>
          </a:p>
          <a:p>
            <a:r>
              <a:rPr lang="en-US" sz="2400" dirty="0"/>
              <a:t>Trim</a:t>
            </a:r>
          </a:p>
          <a:p>
            <a:r>
              <a:rPr lang="en-US" sz="2400" dirty="0" err="1"/>
              <a:t>NullSequence</a:t>
            </a:r>
            <a:endParaRPr lang="en-US" sz="2400" dirty="0"/>
          </a:p>
          <a:p>
            <a:r>
              <a:rPr lang="en-US" sz="2400" dirty="0" err="1"/>
              <a:t>HeaderIsCaseSensitive</a:t>
            </a:r>
            <a:endParaRPr lang="en-US" sz="2400" dirty="0"/>
          </a:p>
          <a:p>
            <a:r>
              <a:rPr lang="en-US" sz="2400" dirty="0" err="1"/>
              <a:t>ArrayBase</a:t>
            </a:r>
            <a:endParaRPr lang="en-US" sz="2400" dirty="0"/>
          </a:p>
          <a:p>
            <a:r>
              <a:rPr lang="en-US" sz="2400" dirty="0" err="1"/>
              <a:t>TreatConsecutiveDelimitersAsOne</a:t>
            </a:r>
            <a:endParaRPr lang="en-US" sz="2400" dirty="0"/>
          </a:p>
          <a:p>
            <a:pPr marL="625475" indent="349250"/>
            <a:r>
              <a:rPr lang="en-US" sz="2400" dirty="0"/>
              <a:t>Overview</a:t>
            </a:r>
          </a:p>
          <a:p>
            <a:pPr marL="625475" indent="349250"/>
            <a:r>
              <a:rPr lang="en-US" sz="2400" dirty="0" err="1"/>
              <a:t>TableDirection</a:t>
            </a:r>
            <a:endParaRPr lang="en-US" sz="2400" dirty="0"/>
          </a:p>
          <a:p>
            <a:pPr marL="625475" indent="349250"/>
            <a:r>
              <a:rPr lang="en-US" sz="2400" dirty="0" err="1"/>
              <a:t>TextDirection</a:t>
            </a:r>
            <a:endParaRPr lang="en-US" sz="2400" dirty="0"/>
          </a:p>
          <a:p>
            <a:pPr marL="625475" indent="349250"/>
            <a:r>
              <a:rPr lang="en-US" sz="2400" dirty="0"/>
              <a:t>Type</a:t>
            </a:r>
          </a:p>
          <a:p>
            <a:pPr marL="625475" indent="349250"/>
            <a:r>
              <a:rPr lang="en-US" sz="2400" dirty="0"/>
              <a:t>Name</a:t>
            </a:r>
          </a:p>
          <a:p>
            <a:pPr marL="625475" indent="349250"/>
            <a:r>
              <a:rPr lang="en-US" sz="2400" dirty="0"/>
              <a:t>Purpose</a:t>
            </a:r>
          </a:p>
          <a:p>
            <a:pPr marL="625475" indent="349250"/>
            <a:r>
              <a:rPr lang="en-US" sz="2400" dirty="0" err="1"/>
              <a:t>ExternalMaterial</a:t>
            </a:r>
            <a:endParaRPr lang="en-US" sz="2400" dirty="0"/>
          </a:p>
          <a:p>
            <a:pPr marL="625475" indent="349250"/>
            <a:r>
              <a:rPr lang="en-US" sz="2400" b="1" dirty="0">
                <a:solidFill>
                  <a:srgbClr val="FF0000"/>
                </a:solidFill>
              </a:rPr>
              <a:t>ValueMapping</a:t>
            </a:r>
          </a:p>
          <a:p>
            <a:pPr marL="625475" indent="349250"/>
            <a:r>
              <a:rPr lang="en-US" sz="2400" b="1" dirty="0" err="1">
                <a:solidFill>
                  <a:srgbClr val="FF0000"/>
                </a:solidFill>
              </a:rPr>
              <a:t>LogicalRecordLayout</a:t>
            </a:r>
            <a:endParaRPr lang="en-US" sz="2400" b="1" dirty="0">
              <a:solidFill>
                <a:srgbClr val="FF0000"/>
              </a:solidFill>
            </a:endParaRPr>
          </a:p>
          <a:p>
            <a:pPr marL="625475" indent="349250"/>
            <a:r>
              <a:rPr lang="en-US" sz="2400" dirty="0">
                <a:solidFill>
                  <a:schemeClr val="accent2">
                    <a:lumMod val="75000"/>
                  </a:schemeClr>
                </a:solidFill>
              </a:rPr>
              <a:t>Realizes Collection</a:t>
            </a:r>
          </a:p>
          <a:p>
            <a:endParaRPr lang="en-US" dirty="0"/>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23</a:t>
            </a:fld>
            <a:endParaRPr lang="en-US"/>
          </a:p>
        </p:txBody>
      </p:sp>
    </p:spTree>
    <p:extLst>
      <p:ext uri="{BB962C8B-B14F-4D97-AF65-F5344CB8AC3E}">
        <p14:creationId xmlns:p14="http://schemas.microsoft.com/office/powerpoint/2010/main" val="3220709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ValueMapping - Properties and Relationships </a:t>
            </a:r>
            <a:r>
              <a:rPr lang="en-US" sz="1100" dirty="0">
                <a:hlinkClick r:id="rId3"/>
              </a:rPr>
              <a:t>http://lion.ddialliance.org/ddiobjects/valuemapping</a:t>
            </a:r>
            <a:r>
              <a:rPr lang="en-US" sz="1100" dirty="0"/>
              <a:t> </a:t>
            </a:r>
          </a:p>
        </p:txBody>
      </p:sp>
      <p:sp>
        <p:nvSpPr>
          <p:cNvPr id="3" name="Content Placeholder 2"/>
          <p:cNvSpPr>
            <a:spLocks noGrp="1"/>
          </p:cNvSpPr>
          <p:nvPr>
            <p:ph idx="1"/>
          </p:nvPr>
        </p:nvSpPr>
        <p:spPr/>
        <p:txBody>
          <a:bodyPr numCol="2">
            <a:normAutofit/>
          </a:bodyPr>
          <a:lstStyle/>
          <a:p>
            <a:r>
              <a:rPr lang="en-US" sz="2400" dirty="0"/>
              <a:t>Agency, Id, Version</a:t>
            </a:r>
          </a:p>
          <a:p>
            <a:r>
              <a:rPr lang="en-US" sz="2400" dirty="0" err="1"/>
              <a:t>PhysicalDatatype</a:t>
            </a:r>
            <a:endParaRPr lang="en-US" sz="2400" dirty="0"/>
          </a:p>
          <a:p>
            <a:r>
              <a:rPr lang="en-US" sz="2400" dirty="0" err="1"/>
              <a:t>DefaultDecimalSeparator</a:t>
            </a:r>
            <a:endParaRPr lang="en-US" sz="2400" dirty="0"/>
          </a:p>
          <a:p>
            <a:r>
              <a:rPr lang="en-US" sz="2400" dirty="0" err="1"/>
              <a:t>DefaultDigitalGroupSeparator</a:t>
            </a:r>
            <a:endParaRPr lang="en-US" sz="2400" dirty="0"/>
          </a:p>
          <a:p>
            <a:r>
              <a:rPr lang="en-US" sz="2400" dirty="0" err="1"/>
              <a:t>NumberPattern</a:t>
            </a:r>
            <a:endParaRPr lang="en-US" sz="2400" dirty="0"/>
          </a:p>
          <a:p>
            <a:r>
              <a:rPr lang="en-US" sz="2400" dirty="0" err="1"/>
              <a:t>DefaultValue</a:t>
            </a:r>
            <a:endParaRPr lang="en-US" sz="2400" dirty="0"/>
          </a:p>
          <a:p>
            <a:r>
              <a:rPr lang="en-US" sz="2400" dirty="0" err="1"/>
              <a:t>NullSequence</a:t>
            </a:r>
            <a:endParaRPr lang="en-US" sz="2400" dirty="0"/>
          </a:p>
          <a:p>
            <a:r>
              <a:rPr lang="en-US" sz="2400" dirty="0"/>
              <a:t>Format</a:t>
            </a:r>
          </a:p>
          <a:p>
            <a:r>
              <a:rPr lang="en-US" sz="2400" dirty="0"/>
              <a:t>Length</a:t>
            </a:r>
          </a:p>
          <a:p>
            <a:r>
              <a:rPr lang="en-US" sz="2400" dirty="0" err="1"/>
              <a:t>MinimumLength</a:t>
            </a:r>
            <a:endParaRPr lang="en-US" sz="2400" dirty="0"/>
          </a:p>
          <a:p>
            <a:r>
              <a:rPr lang="en-US" sz="2400" dirty="0" err="1"/>
              <a:t>MaximumLength</a:t>
            </a:r>
            <a:endParaRPr lang="en-US" sz="2400" dirty="0"/>
          </a:p>
          <a:p>
            <a:r>
              <a:rPr lang="en-US" sz="2400" dirty="0"/>
              <a:t>Scale</a:t>
            </a:r>
          </a:p>
          <a:p>
            <a:r>
              <a:rPr lang="en-US" sz="2400" dirty="0" err="1"/>
              <a:t>DecimalPositions</a:t>
            </a:r>
            <a:endParaRPr lang="en-US" sz="2400" dirty="0"/>
          </a:p>
          <a:p>
            <a:r>
              <a:rPr lang="en-US" sz="2400" dirty="0"/>
              <a:t>Required</a:t>
            </a:r>
          </a:p>
          <a:p>
            <a:r>
              <a:rPr lang="en-US" sz="2400" dirty="0" err="1"/>
              <a:t>ExternalMaterial</a:t>
            </a:r>
            <a:endParaRPr lang="en-US" sz="2400" dirty="0"/>
          </a:p>
          <a:p>
            <a:r>
              <a:rPr lang="en-US" sz="3200" b="1" dirty="0">
                <a:solidFill>
                  <a:srgbClr val="FF0000"/>
                </a:solidFill>
              </a:rPr>
              <a:t>InstanceVariable</a:t>
            </a:r>
          </a:p>
          <a:p>
            <a:r>
              <a:rPr lang="en-US" sz="2400" dirty="0" err="1"/>
              <a:t>PhysicalSegmentLocation</a:t>
            </a:r>
            <a:endParaRPr lang="en-US" sz="2400" dirty="0"/>
          </a:p>
          <a:p>
            <a:pPr lvl="1"/>
            <a:r>
              <a:rPr lang="en-US" sz="2000" dirty="0"/>
              <a:t>(e.g. Start, end, length)</a:t>
            </a:r>
          </a:p>
          <a:p>
            <a:pPr marL="0" indent="0">
              <a:buNone/>
            </a:pPr>
            <a:endParaRPr lang="en-US" sz="2400" dirty="0"/>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24</a:t>
            </a:fld>
            <a:endParaRPr lang="en-US"/>
          </a:p>
        </p:txBody>
      </p:sp>
    </p:spTree>
    <p:extLst>
      <p:ext uri="{BB962C8B-B14F-4D97-AF65-F5344CB8AC3E}">
        <p14:creationId xmlns:p14="http://schemas.microsoft.com/office/powerpoint/2010/main" val="18416197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284"/>
            <a:ext cx="12192000" cy="709696"/>
          </a:xfrm>
        </p:spPr>
        <p:txBody>
          <a:bodyPr>
            <a:normAutofit/>
          </a:bodyPr>
          <a:lstStyle/>
          <a:p>
            <a:r>
              <a:rPr lang="en-US"/>
              <a:t>PhysicalLayoutOrder - Properties and Relationships </a:t>
            </a:r>
            <a:r>
              <a:rPr lang="en-US" sz="1100">
                <a:hlinkClick r:id="rId3"/>
              </a:rPr>
              <a:t>http://lion.ddialliance.org/ddiobjects/valuemapping</a:t>
            </a:r>
            <a:r>
              <a:rPr lang="en-US" sz="1100"/>
              <a:t> </a:t>
            </a:r>
          </a:p>
        </p:txBody>
      </p:sp>
      <p:sp>
        <p:nvSpPr>
          <p:cNvPr id="3" name="Content Placeholder 2"/>
          <p:cNvSpPr>
            <a:spLocks noGrp="1"/>
          </p:cNvSpPr>
          <p:nvPr>
            <p:ph idx="1"/>
          </p:nvPr>
        </p:nvSpPr>
        <p:spPr/>
        <p:txBody>
          <a:bodyPr numCol="1">
            <a:normAutofit/>
          </a:bodyPr>
          <a:lstStyle/>
          <a:p>
            <a:pPr marL="0" indent="0">
              <a:buNone/>
            </a:pPr>
            <a:r>
              <a:rPr lang="en-US" sz="2400" dirty="0"/>
              <a:t>Order Criteria (alphabetical, numerical …)</a:t>
            </a:r>
          </a:p>
          <a:p>
            <a:pPr marL="0" indent="0">
              <a:buNone/>
            </a:pPr>
            <a:r>
              <a:rPr lang="en-US" sz="2400" dirty="0"/>
              <a:t>Semantics (before)</a:t>
            </a:r>
          </a:p>
          <a:p>
            <a:pPr marL="0" indent="0">
              <a:buNone/>
            </a:pPr>
            <a:r>
              <a:rPr lang="en-US" sz="2400" dirty="0"/>
              <a:t>Reflexivity (Anti-Reflexive – a variable is not before itself)</a:t>
            </a:r>
          </a:p>
          <a:p>
            <a:pPr marL="0" indent="0">
              <a:buNone/>
            </a:pPr>
            <a:r>
              <a:rPr lang="en-US" sz="2400" dirty="0"/>
              <a:t>Symmetry (Anti – A before B means B not before A)</a:t>
            </a:r>
          </a:p>
          <a:p>
            <a:pPr marL="0" indent="0">
              <a:buNone/>
            </a:pPr>
            <a:r>
              <a:rPr lang="en-US" sz="2400" dirty="0"/>
              <a:t>Transitivity(</a:t>
            </a:r>
          </a:p>
          <a:p>
            <a:pPr marL="0" indent="0">
              <a:buNone/>
            </a:pPr>
            <a:r>
              <a:rPr lang="en-US" sz="2400" dirty="0"/>
              <a:t> Transitive (if A before B and B before C then A before C)</a:t>
            </a:r>
          </a:p>
          <a:p>
            <a:pPr marL="0" indent="0">
              <a:buNone/>
            </a:pPr>
            <a:endParaRPr lang="en-US" sz="2400" dirty="0"/>
          </a:p>
          <a:p>
            <a:pPr marL="0" indent="0">
              <a:buNone/>
            </a:pPr>
            <a:r>
              <a:rPr lang="en-US" sz="2400" dirty="0" err="1"/>
              <a:t>PhysicalLayout</a:t>
            </a:r>
            <a:r>
              <a:rPr lang="en-US" sz="2400" dirty="0"/>
              <a:t> it structures</a:t>
            </a:r>
          </a:p>
          <a:p>
            <a:pPr marL="0" indent="0">
              <a:buNone/>
            </a:pPr>
            <a:r>
              <a:rPr lang="en-US" sz="3600" b="1" dirty="0" err="1"/>
              <a:t>PhysicalLayoutOrderedPairs</a:t>
            </a:r>
            <a:endParaRPr lang="en-US" sz="3600" b="1" dirty="0"/>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25</a:t>
            </a:fld>
            <a:endParaRPr lang="en-US"/>
          </a:p>
        </p:txBody>
      </p:sp>
    </p:spTree>
    <p:extLst>
      <p:ext uri="{BB962C8B-B14F-4D97-AF65-F5344CB8AC3E}">
        <p14:creationId xmlns:p14="http://schemas.microsoft.com/office/powerpoint/2010/main" val="26614280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284"/>
            <a:ext cx="12192000" cy="709696"/>
          </a:xfrm>
        </p:spPr>
        <p:txBody>
          <a:bodyPr>
            <a:normAutofit/>
          </a:bodyPr>
          <a:lstStyle/>
          <a:p>
            <a:r>
              <a:rPr lang="en-US" err="1"/>
              <a:t>PhysicalLayoutOrdedPair</a:t>
            </a:r>
            <a:r>
              <a:rPr lang="en-US"/>
              <a:t> - Properties and Relationships </a:t>
            </a:r>
            <a:r>
              <a:rPr lang="en-US" sz="1100">
                <a:hlinkClick r:id="rId3"/>
              </a:rPr>
              <a:t>http://lion.ddialliance.org/ddiobjects/valuemapping</a:t>
            </a:r>
            <a:r>
              <a:rPr lang="en-US" sz="1100"/>
              <a:t> </a:t>
            </a:r>
          </a:p>
        </p:txBody>
      </p:sp>
      <p:sp>
        <p:nvSpPr>
          <p:cNvPr id="3" name="Content Placeholder 2"/>
          <p:cNvSpPr>
            <a:spLocks noGrp="1"/>
          </p:cNvSpPr>
          <p:nvPr>
            <p:ph idx="1"/>
          </p:nvPr>
        </p:nvSpPr>
        <p:spPr/>
        <p:txBody>
          <a:bodyPr numCol="1">
            <a:normAutofit/>
          </a:bodyPr>
          <a:lstStyle/>
          <a:p>
            <a:pPr marL="0" indent="0">
              <a:buNone/>
            </a:pPr>
            <a:r>
              <a:rPr lang="en-US" sz="2400" dirty="0"/>
              <a:t>Source InstanceVariable</a:t>
            </a:r>
          </a:p>
          <a:p>
            <a:pPr marL="0" indent="0">
              <a:buNone/>
            </a:pPr>
            <a:r>
              <a:rPr lang="en-US" sz="2400" dirty="0"/>
              <a:t>Target  InstanceVariable</a:t>
            </a:r>
          </a:p>
          <a:p>
            <a:pPr marL="0" indent="0">
              <a:buNone/>
            </a:pPr>
            <a:endParaRPr lang="en-US" sz="2400" dirty="0"/>
          </a:p>
          <a:p>
            <a:pPr marL="0" indent="0">
              <a:buNone/>
            </a:pPr>
            <a:endParaRPr lang="en-US" sz="2400" dirty="0"/>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26</a:t>
            </a:fld>
            <a:endParaRPr lang="en-US"/>
          </a:p>
        </p:txBody>
      </p:sp>
      <p:sp>
        <p:nvSpPr>
          <p:cNvPr id="7" name="TextBox 6"/>
          <p:cNvSpPr txBox="1"/>
          <p:nvPr/>
        </p:nvSpPr>
        <p:spPr>
          <a:xfrm>
            <a:off x="1300162" y="2163301"/>
            <a:ext cx="8886826" cy="954107"/>
          </a:xfrm>
          <a:prstGeom prst="rect">
            <a:avLst/>
          </a:prstGeom>
          <a:noFill/>
        </p:spPr>
        <p:txBody>
          <a:bodyPr wrap="square" rtlCol="0">
            <a:spAutoFit/>
          </a:bodyPr>
          <a:lstStyle/>
          <a:p>
            <a:r>
              <a:rPr lang="en-US" sz="2800" dirty="0">
                <a:solidFill>
                  <a:schemeClr val="accent2">
                    <a:lumMod val="75000"/>
                  </a:schemeClr>
                </a:solidFill>
              </a:rPr>
              <a:t>The source variable is “before” the target variable. </a:t>
            </a:r>
          </a:p>
          <a:p>
            <a:r>
              <a:rPr lang="en-US" sz="2800" dirty="0">
                <a:solidFill>
                  <a:schemeClr val="accent2">
                    <a:lumMod val="75000"/>
                  </a:schemeClr>
                </a:solidFill>
              </a:rPr>
              <a:t>The </a:t>
            </a:r>
            <a:r>
              <a:rPr lang="en-US" sz="2800" dirty="0" err="1">
                <a:solidFill>
                  <a:schemeClr val="accent2">
                    <a:lumMod val="75000"/>
                  </a:schemeClr>
                </a:solidFill>
              </a:rPr>
              <a:t>PhysicalLayoutOrder</a:t>
            </a:r>
            <a:r>
              <a:rPr lang="en-US" sz="2800" dirty="0">
                <a:solidFill>
                  <a:schemeClr val="accent2">
                    <a:lumMod val="75000"/>
                  </a:schemeClr>
                </a:solidFill>
              </a:rPr>
              <a:t> defined the semantic: “before” </a:t>
            </a:r>
          </a:p>
        </p:txBody>
      </p:sp>
      <p:sp>
        <p:nvSpPr>
          <p:cNvPr id="8" name="TextBox 7"/>
          <p:cNvSpPr txBox="1"/>
          <p:nvPr/>
        </p:nvSpPr>
        <p:spPr>
          <a:xfrm>
            <a:off x="1300162" y="4237971"/>
            <a:ext cx="5846922" cy="1938992"/>
          </a:xfrm>
          <a:prstGeom prst="rect">
            <a:avLst/>
          </a:prstGeom>
          <a:noFill/>
        </p:spPr>
        <p:txBody>
          <a:bodyPr wrap="none" rtlCol="0">
            <a:spAutoFit/>
          </a:bodyPr>
          <a:lstStyle/>
          <a:p>
            <a:r>
              <a:rPr lang="en-US" sz="4000" dirty="0" err="1" smtClean="0"/>
              <a:t>divisnum</a:t>
            </a:r>
            <a:r>
              <a:rPr lang="en-US" sz="4000" dirty="0" smtClean="0"/>
              <a:t>   before  </a:t>
            </a:r>
            <a:r>
              <a:rPr lang="en-US" sz="4000" dirty="0" err="1" smtClean="0"/>
              <a:t>uniqueid</a:t>
            </a:r>
            <a:endParaRPr lang="en-US" sz="4000" dirty="0" smtClean="0"/>
          </a:p>
          <a:p>
            <a:r>
              <a:rPr lang="en-US" sz="4000" dirty="0" err="1" smtClean="0"/>
              <a:t>uniqueid</a:t>
            </a:r>
            <a:r>
              <a:rPr lang="en-US" sz="4000" dirty="0" smtClean="0"/>
              <a:t>   before  mode</a:t>
            </a:r>
          </a:p>
          <a:p>
            <a:r>
              <a:rPr lang="en-US" sz="4000" dirty="0" smtClean="0"/>
              <a:t> …</a:t>
            </a:r>
            <a:endParaRPr lang="en-US" sz="4000" dirty="0"/>
          </a:p>
        </p:txBody>
      </p:sp>
      <p:sp>
        <p:nvSpPr>
          <p:cNvPr id="9" name="TextBox 8"/>
          <p:cNvSpPr txBox="1"/>
          <p:nvPr/>
        </p:nvSpPr>
        <p:spPr>
          <a:xfrm>
            <a:off x="1300162" y="3914805"/>
            <a:ext cx="1478225" cy="800219"/>
          </a:xfrm>
          <a:prstGeom prst="rect">
            <a:avLst/>
          </a:prstGeom>
          <a:noFill/>
        </p:spPr>
        <p:txBody>
          <a:bodyPr wrap="none" rtlCol="0">
            <a:spAutoFit/>
          </a:bodyPr>
          <a:lstStyle/>
          <a:p>
            <a:r>
              <a:rPr lang="en-US" sz="2800" dirty="0" smtClean="0">
                <a:solidFill>
                  <a:schemeClr val="accent2">
                    <a:lumMod val="75000"/>
                  </a:schemeClr>
                </a:solidFill>
              </a:rPr>
              <a:t>Example</a:t>
            </a:r>
            <a:r>
              <a:rPr lang="en-US" dirty="0" smtClean="0"/>
              <a:t>:</a:t>
            </a:r>
          </a:p>
          <a:p>
            <a:endParaRPr lang="en-US" dirty="0"/>
          </a:p>
        </p:txBody>
      </p:sp>
    </p:spTree>
    <p:extLst>
      <p:ext uri="{BB962C8B-B14F-4D97-AF65-F5344CB8AC3E}">
        <p14:creationId xmlns:p14="http://schemas.microsoft.com/office/powerpoint/2010/main" val="5496631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Typical CSV RectangularLayout in XML</a:t>
            </a:r>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27</a:t>
            </a:fld>
            <a:endParaRPr lang="en-US"/>
          </a:p>
        </p:txBody>
      </p:sp>
      <p:pic>
        <p:nvPicPr>
          <p:cNvPr id="12" name="Picture 1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033" y="753979"/>
            <a:ext cx="8207879" cy="5787793"/>
          </a:xfrm>
          <a:prstGeom prst="rect">
            <a:avLst/>
          </a:prstGeom>
        </p:spPr>
      </p:pic>
    </p:spTree>
    <p:extLst>
      <p:ext uri="{BB962C8B-B14F-4D97-AF65-F5344CB8AC3E}">
        <p14:creationId xmlns:p14="http://schemas.microsoft.com/office/powerpoint/2010/main" val="28962278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InstanceVariable for variable “</a:t>
            </a:r>
            <a:r>
              <a:rPr lang="en-US" dirty="0" err="1"/>
              <a:t>DivisNum</a:t>
            </a:r>
            <a:r>
              <a:rPr lang="en-US" dirty="0"/>
              <a:t>” in XML</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28</a:t>
            </a:fld>
            <a:endParaRPr lang="en-US"/>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 y="753980"/>
            <a:ext cx="11594378" cy="3113170"/>
          </a:xfrm>
          <a:prstGeom prst="rect">
            <a:avLst/>
          </a:prstGeom>
        </p:spPr>
      </p:pic>
      <p:sp>
        <p:nvSpPr>
          <p:cNvPr id="7" name="TextBox 6"/>
          <p:cNvSpPr txBox="1"/>
          <p:nvPr/>
        </p:nvSpPr>
        <p:spPr>
          <a:xfrm>
            <a:off x="5935578" y="4439106"/>
            <a:ext cx="6418445" cy="1815882"/>
          </a:xfrm>
          <a:prstGeom prst="rect">
            <a:avLst/>
          </a:prstGeom>
          <a:noFill/>
        </p:spPr>
        <p:txBody>
          <a:bodyPr wrap="square" rtlCol="0">
            <a:spAutoFit/>
          </a:bodyPr>
          <a:lstStyle/>
          <a:p>
            <a:r>
              <a:rPr lang="en-US" sz="2800" dirty="0">
                <a:solidFill>
                  <a:schemeClr val="accent2">
                    <a:lumMod val="75000"/>
                  </a:schemeClr>
                </a:solidFill>
              </a:rPr>
              <a:t>Much more about the </a:t>
            </a:r>
            <a:r>
              <a:rPr lang="en-US" sz="2800" dirty="0" err="1">
                <a:solidFill>
                  <a:schemeClr val="accent2">
                    <a:lumMod val="75000"/>
                  </a:schemeClr>
                </a:solidFill>
              </a:rPr>
              <a:t>ValueDomain</a:t>
            </a:r>
            <a:r>
              <a:rPr lang="en-US" sz="2800" dirty="0">
                <a:solidFill>
                  <a:schemeClr val="accent2">
                    <a:lumMod val="75000"/>
                  </a:schemeClr>
                </a:solidFill>
              </a:rPr>
              <a:t> for </a:t>
            </a:r>
            <a:r>
              <a:rPr lang="en-US" sz="2800" dirty="0" err="1">
                <a:solidFill>
                  <a:schemeClr val="accent2">
                    <a:lumMod val="75000"/>
                  </a:schemeClr>
                </a:solidFill>
              </a:rPr>
              <a:t>DivisNum</a:t>
            </a:r>
            <a:r>
              <a:rPr lang="en-US" sz="2800" dirty="0">
                <a:solidFill>
                  <a:schemeClr val="accent2">
                    <a:lumMod val="75000"/>
                  </a:schemeClr>
                </a:solidFill>
              </a:rPr>
              <a:t> could be described with </a:t>
            </a:r>
            <a:r>
              <a:rPr lang="en-US" sz="2800" dirty="0" err="1">
                <a:solidFill>
                  <a:schemeClr val="accent2">
                    <a:lumMod val="75000"/>
                  </a:schemeClr>
                </a:solidFill>
              </a:rPr>
              <a:t>SubstantiveValueDomain</a:t>
            </a:r>
            <a:r>
              <a:rPr lang="en-US" sz="2800" dirty="0">
                <a:solidFill>
                  <a:schemeClr val="accent2">
                    <a:lumMod val="75000"/>
                  </a:schemeClr>
                </a:solidFill>
              </a:rPr>
              <a:t> and </a:t>
            </a:r>
            <a:r>
              <a:rPr lang="en-US" sz="2800" dirty="0" err="1">
                <a:solidFill>
                  <a:schemeClr val="accent2">
                    <a:lumMod val="75000"/>
                  </a:schemeClr>
                </a:solidFill>
              </a:rPr>
              <a:t>SentinelValueDomain</a:t>
            </a:r>
            <a:endParaRPr lang="en-US" sz="2800" dirty="0">
              <a:solidFill>
                <a:schemeClr val="accent2">
                  <a:lumMod val="75000"/>
                </a:schemeClr>
              </a:solidFill>
            </a:endParaRPr>
          </a:p>
        </p:txBody>
      </p:sp>
      <p:sp>
        <p:nvSpPr>
          <p:cNvPr id="8" name="TextBox 7"/>
          <p:cNvSpPr txBox="1"/>
          <p:nvPr/>
        </p:nvSpPr>
        <p:spPr>
          <a:xfrm>
            <a:off x="0" y="5034052"/>
            <a:ext cx="5566611" cy="954107"/>
          </a:xfrm>
          <a:prstGeom prst="rect">
            <a:avLst/>
          </a:prstGeom>
          <a:noFill/>
        </p:spPr>
        <p:txBody>
          <a:bodyPr wrap="square" rtlCol="0">
            <a:spAutoFit/>
          </a:bodyPr>
          <a:lstStyle/>
          <a:p>
            <a:r>
              <a:rPr lang="en-US" sz="2800" dirty="0" smtClean="0"/>
              <a:t>Actually an “</a:t>
            </a:r>
            <a:r>
              <a:rPr lang="en-US" sz="2800" dirty="0" err="1" smtClean="0"/>
              <a:t>ExternalControlledVocabularyEntry</a:t>
            </a:r>
            <a:r>
              <a:rPr lang="en-US" sz="2800" dirty="0" smtClean="0"/>
              <a:t>”</a:t>
            </a:r>
            <a:endParaRPr lang="en-US" sz="2800" dirty="0"/>
          </a:p>
        </p:txBody>
      </p:sp>
      <p:cxnSp>
        <p:nvCxnSpPr>
          <p:cNvPr id="10" name="Straight Arrow Connector 9"/>
          <p:cNvCxnSpPr/>
          <p:nvPr/>
        </p:nvCxnSpPr>
        <p:spPr>
          <a:xfrm flipV="1">
            <a:off x="1556084" y="3416968"/>
            <a:ext cx="2498559" cy="1636295"/>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09602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CSV ValueMapping  </a:t>
            </a:r>
            <a:r>
              <a:rPr lang="en-US" dirty="0"/>
              <a:t>for variable “</a:t>
            </a:r>
            <a:r>
              <a:rPr lang="en-US" dirty="0" err="1"/>
              <a:t>DivisNum</a:t>
            </a:r>
            <a:r>
              <a:rPr lang="en-US" dirty="0"/>
              <a:t>” in XML</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29</a:t>
            </a:fld>
            <a:endParaRPr lang="en-US"/>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471" y="952427"/>
            <a:ext cx="10882397" cy="3105223"/>
          </a:xfrm>
          <a:prstGeom prst="rect">
            <a:avLst/>
          </a:prstGeom>
        </p:spPr>
      </p:pic>
      <p:sp>
        <p:nvSpPr>
          <p:cNvPr id="7" name="TextBox 6"/>
          <p:cNvSpPr txBox="1"/>
          <p:nvPr/>
        </p:nvSpPr>
        <p:spPr>
          <a:xfrm>
            <a:off x="0" y="5034052"/>
            <a:ext cx="7940842" cy="461665"/>
          </a:xfrm>
          <a:prstGeom prst="rect">
            <a:avLst/>
          </a:prstGeom>
          <a:noFill/>
        </p:spPr>
        <p:txBody>
          <a:bodyPr wrap="square" rtlCol="0">
            <a:spAutoFit/>
          </a:bodyPr>
          <a:lstStyle/>
          <a:p>
            <a:r>
              <a:rPr lang="en-US" sz="2400" dirty="0" smtClean="0"/>
              <a:t>Also an “</a:t>
            </a:r>
            <a:r>
              <a:rPr lang="en-US" sz="2400" dirty="0" err="1" smtClean="0"/>
              <a:t>ExternalControlledVocabularyEntry</a:t>
            </a:r>
            <a:r>
              <a:rPr lang="en-US" sz="2400" dirty="0" smtClean="0"/>
              <a:t>”</a:t>
            </a:r>
            <a:endParaRPr lang="en-US" sz="2400" dirty="0"/>
          </a:p>
        </p:txBody>
      </p:sp>
      <p:cxnSp>
        <p:nvCxnSpPr>
          <p:cNvPr id="8" name="Straight Arrow Connector 7"/>
          <p:cNvCxnSpPr/>
          <p:nvPr/>
        </p:nvCxnSpPr>
        <p:spPr>
          <a:xfrm flipV="1">
            <a:off x="1556084" y="3513221"/>
            <a:ext cx="2342148" cy="1540043"/>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
        <p:nvSpPr>
          <p:cNvPr id="10" name="Rounded Rectangle 9"/>
          <p:cNvSpPr/>
          <p:nvPr/>
        </p:nvSpPr>
        <p:spPr>
          <a:xfrm>
            <a:off x="5857240" y="2759242"/>
            <a:ext cx="1463040" cy="479258"/>
          </a:xfrm>
          <a:prstGeom prst="roundRect">
            <a:avLst/>
          </a:prstGeom>
          <a:solidFill>
            <a:srgbClr val="FFFF00">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441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err="1"/>
              <a:t>DataDictionary</a:t>
            </a:r>
            <a:r>
              <a:rPr lang="en-US"/>
              <a:t> Functional View</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3</a:t>
            </a:fld>
            <a:endParaRPr lang="en-US"/>
          </a:p>
        </p:txBody>
      </p:sp>
      <p:pic>
        <p:nvPicPr>
          <p:cNvPr id="6" name="Picture 5"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75" y="753981"/>
            <a:ext cx="6667062" cy="5786026"/>
          </a:xfrm>
          <a:prstGeom prst="rect">
            <a:avLst/>
          </a:prstGeom>
        </p:spPr>
      </p:pic>
      <p:sp>
        <p:nvSpPr>
          <p:cNvPr id="7" name="TextBox 6"/>
          <p:cNvSpPr txBox="1"/>
          <p:nvPr/>
        </p:nvSpPr>
        <p:spPr>
          <a:xfrm>
            <a:off x="7292142" y="1892968"/>
            <a:ext cx="4978222" cy="523220"/>
          </a:xfrm>
          <a:prstGeom prst="rect">
            <a:avLst/>
          </a:prstGeom>
          <a:noFill/>
        </p:spPr>
        <p:txBody>
          <a:bodyPr wrap="none" rtlCol="0">
            <a:spAutoFit/>
          </a:bodyPr>
          <a:lstStyle/>
          <a:p>
            <a:r>
              <a:rPr lang="en-US" sz="2800" dirty="0">
                <a:solidFill>
                  <a:schemeClr val="accent2">
                    <a:lumMod val="75000"/>
                  </a:schemeClr>
                </a:solidFill>
              </a:rPr>
              <a:t>Focuses on physical file structure</a:t>
            </a:r>
          </a:p>
        </p:txBody>
      </p:sp>
    </p:spTree>
    <p:extLst>
      <p:ext uri="{BB962C8B-B14F-4D97-AF65-F5344CB8AC3E}">
        <p14:creationId xmlns:p14="http://schemas.microsoft.com/office/powerpoint/2010/main" val="18054346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Fixed Layout ValueMapping  </a:t>
            </a:r>
            <a:r>
              <a:rPr lang="en-US" dirty="0"/>
              <a:t>for variable “</a:t>
            </a:r>
            <a:r>
              <a:rPr lang="en-US" dirty="0" err="1"/>
              <a:t>DivisNum</a:t>
            </a:r>
            <a:r>
              <a:rPr lang="en-US" dirty="0"/>
              <a:t>” in XML</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30</a:t>
            </a:fld>
            <a:endParaRPr lang="en-US"/>
          </a:p>
        </p:txBody>
      </p:sp>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 y="672004"/>
            <a:ext cx="9061593" cy="6003433"/>
          </a:xfrm>
          <a:prstGeom prst="rect">
            <a:avLst/>
          </a:prstGeom>
        </p:spPr>
      </p:pic>
    </p:spTree>
    <p:extLst>
      <p:ext uri="{BB962C8B-B14F-4D97-AF65-F5344CB8AC3E}">
        <p14:creationId xmlns:p14="http://schemas.microsoft.com/office/powerpoint/2010/main" val="9500930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Viewpoint  </a:t>
            </a:r>
            <a:r>
              <a:rPr lang="en-US" sz="1600" dirty="0">
                <a:hlinkClick r:id="rId2"/>
              </a:rPr>
              <a:t>http://</a:t>
            </a:r>
            <a:r>
              <a:rPr lang="en-US" sz="1600" dirty="0" smtClean="0">
                <a:hlinkClick r:id="rId2"/>
              </a:rPr>
              <a:t>lion.ddialliance.org/ddiobjects/viewpoint</a:t>
            </a:r>
            <a:r>
              <a:rPr lang="en-US" sz="1600" dirty="0" smtClean="0"/>
              <a:t> </a:t>
            </a:r>
            <a:endParaRPr lang="en-US" sz="1600" dirty="0"/>
          </a:p>
        </p:txBody>
      </p:sp>
      <p:sp>
        <p:nvSpPr>
          <p:cNvPr id="3" name="Content Placeholder 2"/>
          <p:cNvSpPr>
            <a:spLocks noGrp="1"/>
          </p:cNvSpPr>
          <p:nvPr>
            <p:ph idx="1"/>
          </p:nvPr>
        </p:nvSpPr>
        <p:spPr/>
        <p:txBody>
          <a:bodyPr/>
          <a:lstStyle/>
          <a:p>
            <a:r>
              <a:rPr lang="en-US" dirty="0" smtClean="0"/>
              <a:t>Assigns one of three roles to variables: </a:t>
            </a:r>
          </a:p>
          <a:p>
            <a:pPr lvl="1"/>
            <a:r>
              <a:rPr lang="en-US" dirty="0" smtClean="0"/>
              <a:t>Identifier	</a:t>
            </a:r>
          </a:p>
          <a:p>
            <a:pPr lvl="1"/>
            <a:r>
              <a:rPr lang="en-US" dirty="0" smtClean="0"/>
              <a:t>Measure</a:t>
            </a:r>
          </a:p>
          <a:p>
            <a:pPr lvl="1"/>
            <a:r>
              <a:rPr lang="en-US" dirty="0" smtClean="0"/>
              <a:t>Attribute</a:t>
            </a:r>
          </a:p>
          <a:p>
            <a:r>
              <a:rPr lang="en-US" dirty="0" smtClean="0"/>
              <a:t>Useful for</a:t>
            </a:r>
          </a:p>
          <a:p>
            <a:pPr lvl="1"/>
            <a:r>
              <a:rPr lang="en-US" dirty="0" smtClean="0"/>
              <a:t>Aggregate data (ncubes)</a:t>
            </a:r>
          </a:p>
          <a:p>
            <a:pPr lvl="1"/>
            <a:r>
              <a:rPr lang="en-US" dirty="0" smtClean="0"/>
              <a:t>Event </a:t>
            </a:r>
            <a:r>
              <a:rPr lang="en-US" dirty="0"/>
              <a:t>data (Which variable holds temporal information, which variable holds id of object with multiple </a:t>
            </a:r>
            <a:r>
              <a:rPr lang="en-US" dirty="0" smtClean="0"/>
              <a:t>events)</a:t>
            </a:r>
          </a:p>
          <a:p>
            <a:pPr lvl="1"/>
            <a:r>
              <a:rPr lang="en-US" dirty="0" smtClean="0"/>
              <a:t>Annotating variables (e.g. </a:t>
            </a:r>
            <a:r>
              <a:rPr lang="en-US" dirty="0" err="1" smtClean="0"/>
              <a:t>paradata</a:t>
            </a:r>
            <a:r>
              <a:rPr lang="en-US" dirty="0" smtClean="0"/>
              <a:t>)</a:t>
            </a:r>
            <a:endParaRPr lang="en-US" dirty="0"/>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smtClean="0"/>
              <a:t>NADDI2017 Use Cases for the DataDictionary View in DDI Views</a:t>
            </a:r>
            <a:endParaRPr lang="en-US"/>
          </a:p>
        </p:txBody>
      </p:sp>
      <p:sp>
        <p:nvSpPr>
          <p:cNvPr id="6" name="Slide Number Placeholder 5"/>
          <p:cNvSpPr>
            <a:spLocks noGrp="1"/>
          </p:cNvSpPr>
          <p:nvPr>
            <p:ph type="sldNum" sz="quarter" idx="12"/>
          </p:nvPr>
        </p:nvSpPr>
        <p:spPr/>
        <p:txBody>
          <a:bodyPr/>
          <a:lstStyle/>
          <a:p>
            <a:fld id="{B8021583-B012-40EC-95F4-65DBEA6019F2}" type="slidenum">
              <a:rPr lang="en-US" smtClean="0"/>
              <a:t>31</a:t>
            </a:fld>
            <a:endParaRPr lang="en-US"/>
          </a:p>
        </p:txBody>
      </p:sp>
    </p:spTree>
    <p:extLst>
      <p:ext uri="{BB962C8B-B14F-4D97-AF65-F5344CB8AC3E}">
        <p14:creationId xmlns:p14="http://schemas.microsoft.com/office/powerpoint/2010/main" val="2231190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Classes in the </a:t>
            </a:r>
            <a:r>
              <a:rPr lang="en-US" err="1"/>
              <a:t>DataDictionary</a:t>
            </a:r>
            <a:r>
              <a:rPr lang="en-US"/>
              <a:t> Functional View</a:t>
            </a:r>
          </a:p>
        </p:txBody>
      </p:sp>
      <p:sp>
        <p:nvSpPr>
          <p:cNvPr id="7" name="Content Placeholder 6"/>
          <p:cNvSpPr>
            <a:spLocks noGrp="1"/>
          </p:cNvSpPr>
          <p:nvPr>
            <p:ph idx="1"/>
          </p:nvPr>
        </p:nvSpPr>
        <p:spPr/>
        <p:txBody>
          <a:bodyPr numCol="3">
            <a:normAutofit fontScale="70000" lnSpcReduction="20000"/>
          </a:bodyPr>
          <a:lstStyle/>
          <a:p>
            <a:r>
              <a:rPr lang="en-US" dirty="0">
                <a:hlinkClick r:id="rId3"/>
              </a:rPr>
              <a:t>Access</a:t>
            </a:r>
            <a:endParaRPr lang="en-US" dirty="0"/>
          </a:p>
          <a:p>
            <a:r>
              <a:rPr lang="en-US" dirty="0" err="1">
                <a:hlinkClick r:id="rId4"/>
              </a:rPr>
              <a:t>AttributeRole</a:t>
            </a:r>
            <a:endParaRPr lang="en-US" dirty="0"/>
          </a:p>
          <a:p>
            <a:r>
              <a:rPr lang="en-US" dirty="0">
                <a:hlinkClick r:id="rId5"/>
              </a:rPr>
              <a:t>Category</a:t>
            </a:r>
            <a:endParaRPr lang="en-US" dirty="0"/>
          </a:p>
          <a:p>
            <a:r>
              <a:rPr lang="en-US" dirty="0" err="1">
                <a:hlinkClick r:id="rId6"/>
              </a:rPr>
              <a:t>CategorySet</a:t>
            </a:r>
            <a:endParaRPr lang="en-US" dirty="0"/>
          </a:p>
          <a:p>
            <a:r>
              <a:rPr lang="en-US" dirty="0">
                <a:hlinkClick r:id="rId7"/>
              </a:rPr>
              <a:t>Code</a:t>
            </a:r>
            <a:endParaRPr lang="en-US" dirty="0"/>
          </a:p>
          <a:p>
            <a:r>
              <a:rPr lang="en-US" dirty="0" err="1">
                <a:hlinkClick r:id="rId8"/>
              </a:rPr>
              <a:t>CodeItem</a:t>
            </a:r>
            <a:endParaRPr lang="en-US" dirty="0"/>
          </a:p>
          <a:p>
            <a:r>
              <a:rPr lang="en-US" dirty="0" err="1">
                <a:hlinkClick r:id="rId9"/>
              </a:rPr>
              <a:t>CodeList</a:t>
            </a:r>
            <a:endParaRPr lang="en-US" dirty="0"/>
          </a:p>
          <a:p>
            <a:r>
              <a:rPr lang="en-US" dirty="0">
                <a:hlinkClick r:id="rId10"/>
              </a:rPr>
              <a:t>Concept</a:t>
            </a:r>
            <a:endParaRPr lang="en-US" dirty="0"/>
          </a:p>
          <a:p>
            <a:r>
              <a:rPr lang="en-US" dirty="0">
                <a:hlinkClick r:id="rId11"/>
              </a:rPr>
              <a:t>Coverage</a:t>
            </a:r>
            <a:endParaRPr lang="en-US" dirty="0"/>
          </a:p>
          <a:p>
            <a:r>
              <a:rPr lang="en-US" dirty="0" err="1">
                <a:hlinkClick r:id="rId12"/>
              </a:rPr>
              <a:t>DataPoint</a:t>
            </a:r>
            <a:endParaRPr lang="en-US" dirty="0"/>
          </a:p>
          <a:p>
            <a:r>
              <a:rPr lang="en-US" dirty="0" err="1">
                <a:hlinkClick r:id="rId13"/>
              </a:rPr>
              <a:t>DataRecord</a:t>
            </a:r>
            <a:endParaRPr lang="en-US" dirty="0"/>
          </a:p>
          <a:p>
            <a:r>
              <a:rPr lang="en-US" dirty="0" err="1">
                <a:hlinkClick r:id="rId14"/>
              </a:rPr>
              <a:t>DataStore</a:t>
            </a:r>
            <a:endParaRPr lang="en-US" dirty="0"/>
          </a:p>
          <a:p>
            <a:r>
              <a:rPr lang="en-US" dirty="0">
                <a:hlinkClick r:id="rId15"/>
              </a:rPr>
              <a:t>Datum</a:t>
            </a:r>
            <a:endParaRPr lang="en-US" dirty="0"/>
          </a:p>
          <a:p>
            <a:r>
              <a:rPr lang="en-US" dirty="0" err="1">
                <a:hlinkClick r:id="rId16"/>
              </a:rPr>
              <a:t>FundingInformation</a:t>
            </a:r>
            <a:endParaRPr lang="en-US" dirty="0"/>
          </a:p>
          <a:p>
            <a:r>
              <a:rPr lang="en-US" dirty="0" err="1">
                <a:hlinkClick r:id="rId17"/>
              </a:rPr>
              <a:t>IdentifierRole</a:t>
            </a:r>
            <a:endParaRPr lang="en-US" dirty="0"/>
          </a:p>
          <a:p>
            <a:r>
              <a:rPr lang="en-US" dirty="0">
                <a:hlinkClick r:id="rId18"/>
              </a:rPr>
              <a:t>Individual</a:t>
            </a:r>
            <a:endParaRPr lang="en-US" dirty="0"/>
          </a:p>
          <a:p>
            <a:r>
              <a:rPr lang="en-US" dirty="0">
                <a:hlinkClick r:id="rId19"/>
              </a:rPr>
              <a:t>InstanceVariable</a:t>
            </a:r>
            <a:endParaRPr lang="en-US" dirty="0"/>
          </a:p>
          <a:p>
            <a:r>
              <a:rPr lang="en-US" dirty="0" err="1">
                <a:hlinkClick r:id="rId20"/>
              </a:rPr>
              <a:t>InstanceVariableMapping</a:t>
            </a:r>
            <a:endParaRPr lang="en-US" dirty="0"/>
          </a:p>
          <a:p>
            <a:r>
              <a:rPr lang="en-US" dirty="0">
                <a:hlinkClick r:id="rId21"/>
              </a:rPr>
              <a:t>Level</a:t>
            </a:r>
            <a:endParaRPr lang="en-US" dirty="0"/>
          </a:p>
          <a:p>
            <a:r>
              <a:rPr lang="en-US" dirty="0" err="1">
                <a:hlinkClick r:id="rId22"/>
              </a:rPr>
              <a:t>LogicalRecordLayout</a:t>
            </a:r>
            <a:endParaRPr lang="en-US" dirty="0"/>
          </a:p>
          <a:p>
            <a:r>
              <a:rPr lang="en-US" dirty="0">
                <a:hlinkClick r:id="rId23"/>
              </a:rPr>
              <a:t>Machine</a:t>
            </a:r>
            <a:endParaRPr lang="en-US" dirty="0"/>
          </a:p>
          <a:p>
            <a:r>
              <a:rPr lang="en-US" dirty="0" err="1">
                <a:hlinkClick r:id="rId24"/>
              </a:rPr>
              <a:t>MeasureRole</a:t>
            </a:r>
            <a:endParaRPr lang="en-US" dirty="0"/>
          </a:p>
          <a:p>
            <a:r>
              <a:rPr lang="en-US" dirty="0">
                <a:hlinkClick r:id="rId25"/>
              </a:rPr>
              <a:t>Organization</a:t>
            </a:r>
            <a:endParaRPr lang="en-US" dirty="0"/>
          </a:p>
          <a:p>
            <a:r>
              <a:rPr lang="en-US" dirty="0" err="1">
                <a:hlinkClick r:id="rId26"/>
              </a:rPr>
              <a:t>PhysicalLayoutOrder</a:t>
            </a:r>
            <a:endParaRPr lang="en-US" dirty="0"/>
          </a:p>
          <a:p>
            <a:r>
              <a:rPr lang="en-US" dirty="0" err="1">
                <a:hlinkClick r:id="rId27"/>
              </a:rPr>
              <a:t>PhysicalLayoutOrderedPair</a:t>
            </a:r>
            <a:endParaRPr lang="en-US" dirty="0"/>
          </a:p>
          <a:p>
            <a:r>
              <a:rPr lang="en-US" dirty="0">
                <a:hlinkClick r:id="rId28"/>
              </a:rPr>
              <a:t>Population</a:t>
            </a:r>
            <a:endParaRPr lang="en-US" dirty="0"/>
          </a:p>
          <a:p>
            <a:r>
              <a:rPr lang="en-US" dirty="0" err="1">
                <a:hlinkClick r:id="rId29"/>
              </a:rPr>
              <a:t>RecordRelation</a:t>
            </a:r>
            <a:endParaRPr lang="en-US" dirty="0"/>
          </a:p>
          <a:p>
            <a:r>
              <a:rPr lang="en-US" dirty="0" err="1">
                <a:hlinkClick r:id="rId30"/>
              </a:rPr>
              <a:t>RectangularLayout</a:t>
            </a:r>
            <a:endParaRPr lang="en-US" dirty="0"/>
          </a:p>
          <a:p>
            <a:r>
              <a:rPr lang="en-US" dirty="0" err="1">
                <a:hlinkClick r:id="rId31"/>
              </a:rPr>
              <a:t>SegmentByText</a:t>
            </a:r>
            <a:endParaRPr lang="en-US" dirty="0"/>
          </a:p>
          <a:p>
            <a:r>
              <a:rPr lang="en-US" dirty="0" err="1">
                <a:hlinkClick r:id="rId32"/>
              </a:rPr>
              <a:t>SentinelConceptualDomain</a:t>
            </a:r>
            <a:endParaRPr lang="en-US" dirty="0"/>
          </a:p>
          <a:p>
            <a:r>
              <a:rPr lang="en-US" dirty="0" err="1">
                <a:hlinkClick r:id="rId33"/>
              </a:rPr>
              <a:t>SentinelValueDomain</a:t>
            </a:r>
            <a:endParaRPr lang="en-US" dirty="0"/>
          </a:p>
          <a:p>
            <a:r>
              <a:rPr lang="en-US" dirty="0" err="1">
                <a:hlinkClick r:id="rId34"/>
              </a:rPr>
              <a:t>SpatialCoverage</a:t>
            </a:r>
            <a:endParaRPr lang="en-US" dirty="0"/>
          </a:p>
          <a:p>
            <a:r>
              <a:rPr lang="en-US" dirty="0" err="1">
                <a:hlinkClick r:id="rId35"/>
              </a:rPr>
              <a:t>StructureDescription</a:t>
            </a:r>
            <a:endParaRPr lang="en-US" dirty="0"/>
          </a:p>
          <a:p>
            <a:r>
              <a:rPr lang="en-US" dirty="0" err="1">
                <a:hlinkClick r:id="rId36"/>
              </a:rPr>
              <a:t>SubstantiveConceptualDomain</a:t>
            </a:r>
            <a:endParaRPr lang="en-US" dirty="0"/>
          </a:p>
          <a:p>
            <a:r>
              <a:rPr lang="en-US" dirty="0" err="1">
                <a:hlinkClick r:id="rId37"/>
              </a:rPr>
              <a:t>SubstantiveValueDomain</a:t>
            </a:r>
            <a:endParaRPr lang="en-US" dirty="0"/>
          </a:p>
          <a:p>
            <a:r>
              <a:rPr lang="en-US" dirty="0" err="1">
                <a:hlinkClick r:id="rId38"/>
              </a:rPr>
              <a:t>TemporalCoverage</a:t>
            </a:r>
            <a:endParaRPr lang="en-US" dirty="0"/>
          </a:p>
          <a:p>
            <a:r>
              <a:rPr lang="en-US" dirty="0" err="1">
                <a:hlinkClick r:id="rId39"/>
              </a:rPr>
              <a:t>TopicalCoverage</a:t>
            </a:r>
            <a:endParaRPr lang="en-US" dirty="0"/>
          </a:p>
          <a:p>
            <a:r>
              <a:rPr lang="en-US" dirty="0">
                <a:hlinkClick r:id="rId40"/>
              </a:rPr>
              <a:t>Unit</a:t>
            </a:r>
            <a:endParaRPr lang="en-US" dirty="0"/>
          </a:p>
          <a:p>
            <a:r>
              <a:rPr lang="en-US" dirty="0" err="1">
                <a:hlinkClick r:id="rId41"/>
              </a:rPr>
              <a:t>UnitType</a:t>
            </a:r>
            <a:endParaRPr lang="en-US" dirty="0"/>
          </a:p>
          <a:p>
            <a:r>
              <a:rPr lang="en-US" dirty="0">
                <a:hlinkClick r:id="rId42"/>
              </a:rPr>
              <a:t>Universe</a:t>
            </a:r>
            <a:endParaRPr lang="en-US" dirty="0"/>
          </a:p>
          <a:p>
            <a:r>
              <a:rPr lang="en-US" dirty="0" err="1">
                <a:hlinkClick r:id="rId43"/>
              </a:rPr>
              <a:t>ValueAndConceptDescription</a:t>
            </a:r>
            <a:endParaRPr lang="en-US" dirty="0"/>
          </a:p>
          <a:p>
            <a:r>
              <a:rPr lang="en-US" dirty="0">
                <a:hlinkClick r:id="rId44"/>
              </a:rPr>
              <a:t>ValueMapping</a:t>
            </a:r>
            <a:endParaRPr lang="en-US" dirty="0"/>
          </a:p>
          <a:p>
            <a:r>
              <a:rPr lang="en-US" dirty="0">
                <a:hlinkClick r:id="rId45"/>
              </a:rPr>
              <a:t>Viewpoint</a:t>
            </a:r>
            <a:endParaRPr lang="en-US" dirty="0"/>
          </a:p>
          <a:p>
            <a:endParaRPr lang="en-US" dirty="0"/>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4</a:t>
            </a:fld>
            <a:endParaRPr lang="en-US"/>
          </a:p>
        </p:txBody>
      </p:sp>
      <p:sp>
        <p:nvSpPr>
          <p:cNvPr id="8" name="TextBox 7"/>
          <p:cNvSpPr txBox="1"/>
          <p:nvPr/>
        </p:nvSpPr>
        <p:spPr>
          <a:xfrm>
            <a:off x="8397570" y="5484465"/>
            <a:ext cx="3704545" cy="1384995"/>
          </a:xfrm>
          <a:prstGeom prst="rect">
            <a:avLst/>
          </a:prstGeom>
          <a:noFill/>
        </p:spPr>
        <p:txBody>
          <a:bodyPr wrap="square" rtlCol="0">
            <a:spAutoFit/>
          </a:bodyPr>
          <a:lstStyle/>
          <a:p>
            <a:r>
              <a:rPr lang="en-US" sz="2800" dirty="0" smtClean="0">
                <a:solidFill>
                  <a:schemeClr val="accent2">
                    <a:lumMod val="75000"/>
                  </a:schemeClr>
                </a:solidFill>
              </a:rPr>
              <a:t>This view has 43 of the  current 858 classes in Lion</a:t>
            </a:r>
            <a:endParaRPr lang="en-US" sz="2800" dirty="0">
              <a:solidFill>
                <a:schemeClr val="accent2">
                  <a:lumMod val="75000"/>
                </a:schemeClr>
              </a:solidFill>
            </a:endParaRPr>
          </a:p>
        </p:txBody>
      </p:sp>
    </p:spTree>
    <p:extLst>
      <p:ext uri="{BB962C8B-B14F-4D97-AF65-F5344CB8AC3E}">
        <p14:creationId xmlns:p14="http://schemas.microsoft.com/office/powerpoint/2010/main" val="20326874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DDI-Views Packages (Example: </a:t>
            </a:r>
            <a:r>
              <a:rPr lang="en-US" dirty="0" smtClean="0"/>
              <a:t>FormatDescription)</a:t>
            </a:r>
            <a:endParaRPr lang="en-US" dirty="0"/>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5</a:t>
            </a:fld>
            <a:endParaRPr lang="en-US"/>
          </a:p>
        </p:txBody>
      </p:sp>
      <p:sp>
        <p:nvSpPr>
          <p:cNvPr id="9" name="TextBox 8"/>
          <p:cNvSpPr txBox="1"/>
          <p:nvPr/>
        </p:nvSpPr>
        <p:spPr>
          <a:xfrm>
            <a:off x="6871447" y="1573306"/>
            <a:ext cx="4908177" cy="1815882"/>
          </a:xfrm>
          <a:prstGeom prst="rect">
            <a:avLst/>
          </a:prstGeom>
          <a:noFill/>
        </p:spPr>
        <p:txBody>
          <a:bodyPr wrap="square" rtlCol="0">
            <a:spAutoFit/>
          </a:bodyPr>
          <a:lstStyle/>
          <a:p>
            <a:r>
              <a:rPr lang="en-US" sz="2800" dirty="0">
                <a:solidFill>
                  <a:schemeClr val="accent2">
                    <a:lumMod val="75000"/>
                  </a:schemeClr>
                </a:solidFill>
              </a:rPr>
              <a:t>Packages are useful when looking at, or developing,  the overall model.</a:t>
            </a:r>
          </a:p>
          <a:p>
            <a:r>
              <a:rPr lang="en-US" sz="2800" dirty="0">
                <a:solidFill>
                  <a:schemeClr val="accent2">
                    <a:lumMod val="75000"/>
                  </a:schemeClr>
                </a:solidFill>
              </a:rPr>
              <a:t>They are not namespaces.</a:t>
            </a:r>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989" y="753980"/>
            <a:ext cx="5712816" cy="5821632"/>
          </a:xfrm>
          <a:prstGeom prst="rect">
            <a:avLst/>
          </a:prstGeom>
        </p:spPr>
      </p:pic>
    </p:spTree>
    <p:extLst>
      <p:ext uri="{BB962C8B-B14F-4D97-AF65-F5344CB8AC3E}">
        <p14:creationId xmlns:p14="http://schemas.microsoft.com/office/powerpoint/2010/main" val="2342781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DDI-Views Packages (Example: </a:t>
            </a:r>
            <a:r>
              <a:rPr lang="en-US" dirty="0" smtClean="0"/>
              <a:t>FormatDescription Detail)</a:t>
            </a:r>
            <a:endParaRPr lang="en-US" dirty="0"/>
          </a:p>
        </p:txBody>
      </p:sp>
      <p:sp>
        <p:nvSpPr>
          <p:cNvPr id="4" name="Date Placeholder 3"/>
          <p:cNvSpPr>
            <a:spLocks noGrp="1"/>
          </p:cNvSpPr>
          <p:nvPr>
            <p:ph type="dt" sz="half" idx="10"/>
          </p:nvPr>
        </p:nvSpPr>
        <p:spPr/>
        <p:txBody>
          <a:bodyPr/>
          <a:lstStyle/>
          <a:p>
            <a:fld id="{9B4A0317-3F7F-44B8-B6F2-02D58AA8B355}" type="datetime1">
              <a:rPr lang="en-US" smtClean="0"/>
              <a:t>4/6/2017</a:t>
            </a:fld>
            <a:endParaRPr lang="en-US"/>
          </a:p>
        </p:txBody>
      </p:sp>
      <p:sp>
        <p:nvSpPr>
          <p:cNvPr id="5" name="Footer Placeholder 4"/>
          <p:cNvSpPr>
            <a:spLocks noGrp="1"/>
          </p:cNvSpPr>
          <p:nvPr>
            <p:ph type="ftr" sz="quarter" idx="11"/>
          </p:nvPr>
        </p:nvSpPr>
        <p:spPr/>
        <p:txBody>
          <a:bodyPr/>
          <a:lstStyle/>
          <a:p>
            <a:r>
              <a:rPr lang="en-US"/>
              <a:t>NADDI2017 Use Cases for the DataDictionary View in DDI Views</a:t>
            </a:r>
          </a:p>
        </p:txBody>
      </p:sp>
      <p:sp>
        <p:nvSpPr>
          <p:cNvPr id="6" name="Slide Number Placeholder 5"/>
          <p:cNvSpPr>
            <a:spLocks noGrp="1"/>
          </p:cNvSpPr>
          <p:nvPr>
            <p:ph type="sldNum" sz="quarter" idx="12"/>
          </p:nvPr>
        </p:nvSpPr>
        <p:spPr/>
        <p:txBody>
          <a:bodyPr/>
          <a:lstStyle/>
          <a:p>
            <a:fld id="{B8021583-B012-40EC-95F4-65DBEA6019F2}" type="slidenum">
              <a:rPr lang="en-US" smtClean="0"/>
              <a:t>6</a:t>
            </a:fld>
            <a:endParaRPr lang="en-US"/>
          </a:p>
        </p:txBody>
      </p:sp>
      <p:pic>
        <p:nvPicPr>
          <p:cNvPr id="3" name="Picture 2" descr="Screen Clipping"/>
          <p:cNvPicPr>
            <a:picLocks noChangeAspect="1"/>
          </p:cNvPicPr>
          <p:nvPr/>
        </p:nvPicPr>
        <p:blipFill rotWithShape="1">
          <a:blip r:embed="rId3">
            <a:extLst>
              <a:ext uri="{28A0092B-C50C-407E-A947-70E740481C1C}">
                <a14:useLocalDpi xmlns:a14="http://schemas.microsoft.com/office/drawing/2010/main" val="0"/>
              </a:ext>
            </a:extLst>
          </a:blip>
          <a:srcRect t="2505" r="1281" b="17280"/>
          <a:stretch/>
        </p:blipFill>
        <p:spPr>
          <a:xfrm>
            <a:off x="20525" y="636004"/>
            <a:ext cx="9328754" cy="6039433"/>
          </a:xfrm>
          <a:prstGeom prst="rect">
            <a:avLst/>
          </a:prstGeom>
        </p:spPr>
      </p:pic>
      <p:sp>
        <p:nvSpPr>
          <p:cNvPr id="7" name="TextBox 6"/>
          <p:cNvSpPr txBox="1"/>
          <p:nvPr/>
        </p:nvSpPr>
        <p:spPr>
          <a:xfrm>
            <a:off x="9533964" y="1892967"/>
            <a:ext cx="2736399" cy="3970318"/>
          </a:xfrm>
          <a:prstGeom prst="rect">
            <a:avLst/>
          </a:prstGeom>
          <a:noFill/>
        </p:spPr>
        <p:txBody>
          <a:bodyPr wrap="square" rtlCol="0">
            <a:spAutoFit/>
          </a:bodyPr>
          <a:lstStyle/>
          <a:p>
            <a:r>
              <a:rPr lang="en-US" sz="2800" dirty="0" smtClean="0">
                <a:solidFill>
                  <a:schemeClr val="accent2">
                    <a:lumMod val="75000"/>
                  </a:schemeClr>
                </a:solidFill>
              </a:rPr>
              <a:t>UML model features:</a:t>
            </a:r>
          </a:p>
          <a:p>
            <a:endParaRPr lang="en-US" sz="2800" dirty="0">
              <a:solidFill>
                <a:schemeClr val="accent2">
                  <a:lumMod val="75000"/>
                </a:schemeClr>
              </a:solidFill>
            </a:endParaRPr>
          </a:p>
          <a:p>
            <a:pPr marL="457200" indent="-457200">
              <a:buFont typeface="Arial" panose="020B0604020202020204" pitchFamily="34" charset="0"/>
              <a:buChar char="•"/>
            </a:pPr>
            <a:r>
              <a:rPr lang="en-US" sz="2800" dirty="0" smtClean="0">
                <a:solidFill>
                  <a:schemeClr val="accent2">
                    <a:lumMod val="75000"/>
                  </a:schemeClr>
                </a:solidFill>
              </a:rPr>
              <a:t>Inheritance</a:t>
            </a:r>
          </a:p>
          <a:p>
            <a:pPr marL="457200" indent="-457200">
              <a:buFont typeface="Arial" panose="020B0604020202020204" pitchFamily="34" charset="0"/>
              <a:buChar char="•"/>
            </a:pPr>
            <a:r>
              <a:rPr lang="en-US" sz="2800" dirty="0" smtClean="0">
                <a:solidFill>
                  <a:schemeClr val="accent2">
                    <a:lumMod val="75000"/>
                  </a:schemeClr>
                </a:solidFill>
              </a:rPr>
              <a:t>Realization</a:t>
            </a:r>
          </a:p>
          <a:p>
            <a:pPr marL="457200" indent="-457200">
              <a:buFont typeface="Arial" panose="020B0604020202020204" pitchFamily="34" charset="0"/>
              <a:buChar char="•"/>
            </a:pPr>
            <a:r>
              <a:rPr lang="en-US" sz="2800" dirty="0" smtClean="0">
                <a:solidFill>
                  <a:schemeClr val="accent2">
                    <a:lumMod val="75000"/>
                  </a:schemeClr>
                </a:solidFill>
              </a:rPr>
              <a:t>Properties</a:t>
            </a:r>
          </a:p>
          <a:p>
            <a:pPr marL="457200" indent="-457200">
              <a:buFont typeface="Arial" panose="020B0604020202020204" pitchFamily="34" charset="0"/>
              <a:buChar char="•"/>
            </a:pPr>
            <a:r>
              <a:rPr lang="en-US" sz="2800" dirty="0" smtClean="0">
                <a:solidFill>
                  <a:schemeClr val="accent2">
                    <a:lumMod val="75000"/>
                  </a:schemeClr>
                </a:solidFill>
              </a:rPr>
              <a:t>Relationships</a:t>
            </a:r>
          </a:p>
          <a:p>
            <a:pPr marL="914400" lvl="1" indent="-457200">
              <a:buFont typeface="Arial" panose="020B0604020202020204" pitchFamily="34" charset="0"/>
              <a:buChar char="•"/>
            </a:pPr>
            <a:r>
              <a:rPr lang="en-US" sz="2400" dirty="0" smtClean="0">
                <a:solidFill>
                  <a:schemeClr val="accent2">
                    <a:lumMod val="75000"/>
                  </a:schemeClr>
                </a:solidFill>
              </a:rPr>
              <a:t>aggregations</a:t>
            </a:r>
          </a:p>
          <a:p>
            <a:pPr marL="914400" lvl="1" indent="-457200">
              <a:buFont typeface="Arial" panose="020B0604020202020204" pitchFamily="34" charset="0"/>
              <a:buChar char="•"/>
            </a:pPr>
            <a:r>
              <a:rPr lang="en-US" sz="2400" dirty="0" smtClean="0">
                <a:solidFill>
                  <a:schemeClr val="accent2">
                    <a:lumMod val="75000"/>
                  </a:schemeClr>
                </a:solidFill>
              </a:rPr>
              <a:t>plain</a:t>
            </a:r>
            <a:endParaRPr lang="en-US" sz="2400" dirty="0">
              <a:solidFill>
                <a:schemeClr val="accent2">
                  <a:lumMod val="75000"/>
                </a:schemeClr>
              </a:solidFill>
            </a:endParaRPr>
          </a:p>
        </p:txBody>
      </p:sp>
    </p:spTree>
    <p:extLst>
      <p:ext uri="{BB962C8B-B14F-4D97-AF65-F5344CB8AC3E}">
        <p14:creationId xmlns:p14="http://schemas.microsoft.com/office/powerpoint/2010/main" val="39202651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Describing a class in Lion – definition, notes, and examples</a:t>
            </a:r>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7</a:t>
            </a:fld>
            <a:endParaRPr lang="en-US"/>
          </a:p>
        </p:txBody>
      </p:sp>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 y="903033"/>
            <a:ext cx="6111770" cy="4610500"/>
          </a:xfrm>
          <a:prstGeom prst="rect">
            <a:avLst/>
          </a:prstGeom>
        </p:spPr>
      </p:pic>
      <p:sp>
        <p:nvSpPr>
          <p:cNvPr id="9" name="Rectangle 8"/>
          <p:cNvSpPr/>
          <p:nvPr/>
        </p:nvSpPr>
        <p:spPr>
          <a:xfrm>
            <a:off x="6873765" y="1915885"/>
            <a:ext cx="4650828" cy="1077218"/>
          </a:xfrm>
          <a:prstGeom prst="rect">
            <a:avLst/>
          </a:prstGeom>
        </p:spPr>
        <p:txBody>
          <a:bodyPr wrap="square">
            <a:spAutoFit/>
          </a:bodyPr>
          <a:lstStyle/>
          <a:p>
            <a:r>
              <a:rPr lang="en-US" sz="3200" dirty="0">
                <a:hlinkClick r:id="rId4"/>
              </a:rPr>
              <a:t>http://</a:t>
            </a:r>
            <a:r>
              <a:rPr lang="en-US" sz="3200" dirty="0" smtClean="0">
                <a:hlinkClick r:id="rId4"/>
              </a:rPr>
              <a:t>lion.ddialliance.org/ddiobjects/valuemapping</a:t>
            </a:r>
            <a:r>
              <a:rPr lang="en-US" sz="3200" dirty="0" smtClean="0"/>
              <a:t> </a:t>
            </a:r>
            <a:endParaRPr lang="en-US" sz="3200" dirty="0"/>
          </a:p>
        </p:txBody>
      </p:sp>
    </p:spTree>
    <p:extLst>
      <p:ext uri="{BB962C8B-B14F-4D97-AF65-F5344CB8AC3E}">
        <p14:creationId xmlns:p14="http://schemas.microsoft.com/office/powerpoint/2010/main" val="1121841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Describing a class in Lion – </a:t>
            </a:r>
            <a:r>
              <a:rPr lang="en-US" dirty="0" smtClean="0"/>
              <a:t>properties</a:t>
            </a:r>
            <a:endParaRPr lang="en-US" dirty="0"/>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8</a:t>
            </a:fld>
            <a:endParaRPr lang="en-US"/>
          </a:p>
        </p:txBody>
      </p:sp>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22" y="753979"/>
            <a:ext cx="9352654" cy="5814643"/>
          </a:xfrm>
          <a:prstGeom prst="rect">
            <a:avLst/>
          </a:prstGeom>
        </p:spPr>
      </p:pic>
    </p:spTree>
    <p:extLst>
      <p:ext uri="{BB962C8B-B14F-4D97-AF65-F5344CB8AC3E}">
        <p14:creationId xmlns:p14="http://schemas.microsoft.com/office/powerpoint/2010/main" val="202705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Describing a class in Lion – </a:t>
            </a:r>
            <a:r>
              <a:rPr lang="en-US" dirty="0" smtClean="0"/>
              <a:t>relationships</a:t>
            </a:r>
            <a:endParaRPr lang="en-US" dirty="0"/>
          </a:p>
        </p:txBody>
      </p:sp>
      <p:sp>
        <p:nvSpPr>
          <p:cNvPr id="3" name="Date Placeholder 2"/>
          <p:cNvSpPr>
            <a:spLocks noGrp="1"/>
          </p:cNvSpPr>
          <p:nvPr>
            <p:ph type="dt" sz="half" idx="10"/>
          </p:nvPr>
        </p:nvSpPr>
        <p:spPr/>
        <p:txBody>
          <a:bodyPr/>
          <a:lstStyle/>
          <a:p>
            <a:fld id="{E47884A8-F020-44E1-9848-2527F9CA72D6}" type="datetime1">
              <a:rPr lang="en-US" smtClean="0"/>
              <a:t>4/6/2017</a:t>
            </a:fld>
            <a:endParaRPr lang="en-US"/>
          </a:p>
        </p:txBody>
      </p:sp>
      <p:sp>
        <p:nvSpPr>
          <p:cNvPr id="4" name="Footer Placeholder 3"/>
          <p:cNvSpPr>
            <a:spLocks noGrp="1"/>
          </p:cNvSpPr>
          <p:nvPr>
            <p:ph type="ftr" sz="quarter" idx="11"/>
          </p:nvPr>
        </p:nvSpPr>
        <p:spPr/>
        <p:txBody>
          <a:bodyPr/>
          <a:lstStyle/>
          <a:p>
            <a:r>
              <a:rPr lang="en-US"/>
              <a:t>NADDI2017 Use Cases for the DataDictionary View in DDI Views</a:t>
            </a:r>
          </a:p>
        </p:txBody>
      </p:sp>
      <p:sp>
        <p:nvSpPr>
          <p:cNvPr id="5" name="Slide Number Placeholder 4"/>
          <p:cNvSpPr>
            <a:spLocks noGrp="1"/>
          </p:cNvSpPr>
          <p:nvPr>
            <p:ph type="sldNum" sz="quarter" idx="12"/>
          </p:nvPr>
        </p:nvSpPr>
        <p:spPr/>
        <p:txBody>
          <a:bodyPr/>
          <a:lstStyle/>
          <a:p>
            <a:fld id="{B8021583-B012-40EC-95F4-65DBEA6019F2}" type="slidenum">
              <a:rPr lang="en-US" smtClean="0"/>
              <a:t>9</a:t>
            </a:fld>
            <a:endParaRPr lang="en-US"/>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 y="753980"/>
            <a:ext cx="10033438" cy="5815344"/>
          </a:xfrm>
          <a:prstGeom prst="rect">
            <a:avLst/>
          </a:prstGeom>
        </p:spPr>
      </p:pic>
    </p:spTree>
    <p:extLst>
      <p:ext uri="{BB962C8B-B14F-4D97-AF65-F5344CB8AC3E}">
        <p14:creationId xmlns:p14="http://schemas.microsoft.com/office/powerpoint/2010/main" val="3923495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1875</Words>
  <Application>Microsoft Office PowerPoint</Application>
  <PresentationFormat>Widescreen</PresentationFormat>
  <Paragraphs>387</Paragraphs>
  <Slides>31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Sample Use Cases for the DataDictionary View in DDI Views (DDI4)</vt:lpstr>
      <vt:lpstr>DDI Views - http://lion.ddialliance.org/ </vt:lpstr>
      <vt:lpstr>DataDictionary Functional View</vt:lpstr>
      <vt:lpstr>Classes in the DataDictionary Functional View</vt:lpstr>
      <vt:lpstr>DDI-Views Packages (Example: FormatDescription)</vt:lpstr>
      <vt:lpstr>DDI-Views Packages (Example: FormatDescription Detail)</vt:lpstr>
      <vt:lpstr>Describing a class in Lion – definition, notes, and examples</vt:lpstr>
      <vt:lpstr>Describing a class in Lion – properties</vt:lpstr>
      <vt:lpstr>Describing a class in Lion – relationships</vt:lpstr>
      <vt:lpstr>Dagstuhl Week 2 Sprint 2016 https://ddi-alliance.atlassian.net/wiki/pages/viewpage.action?pageId=39911463 </vt:lpstr>
      <vt:lpstr>Event History Data</vt:lpstr>
      <vt:lpstr>Simple Rectangular CSV https://ddi-alliance.atlassian.net/wiki/display/DDI4/Data+Description+View+Team </vt:lpstr>
      <vt:lpstr>Simple Rectangular CSV – Australian Election Survey</vt:lpstr>
      <vt:lpstr>Example DDI4 XML</vt:lpstr>
      <vt:lpstr>More XML</vt:lpstr>
      <vt:lpstr>Variable Cascade in DDI http://lion.ddialliance.org/package/conceptual </vt:lpstr>
      <vt:lpstr>Modeled to comply with GSIM  http://www1.unece.org/stat/platform/display/GSIMclick/Instance+Variable  http://www1.unece.org/stat/platform/display/GSIMclick/Represented+Variable  </vt:lpstr>
      <vt:lpstr>Logical and physical records – at the record level</vt:lpstr>
      <vt:lpstr>Physical Records – at the variable level </vt:lpstr>
      <vt:lpstr>Describing a CSV</vt:lpstr>
      <vt:lpstr>Instance Variable - Properties And Relationships http://lion.ddialliance.org/ddiobjects/instancevariable </vt:lpstr>
      <vt:lpstr>LogicalRecordLayout - Properties and Relationships http://lion.ddialliance.org/ddiobjects/logicalrecordlayout </vt:lpstr>
      <vt:lpstr>RectangularLayout (PhysicalLayout) - Properties and Relationships http://lion.ddialliance.org/ddiobjects/physicallayout </vt:lpstr>
      <vt:lpstr>ValueMapping - Properties and Relationships http://lion.ddialliance.org/ddiobjects/valuemapping </vt:lpstr>
      <vt:lpstr>PhysicalLayoutOrder - Properties and Relationships http://lion.ddialliance.org/ddiobjects/valuemapping </vt:lpstr>
      <vt:lpstr>PhysicalLayoutOrdedPair - Properties and Relationships http://lion.ddialliance.org/ddiobjects/valuemapping </vt:lpstr>
      <vt:lpstr>Typical CSV RectangularLayout in XML</vt:lpstr>
      <vt:lpstr>InstanceVariable for variable “DivisNum” in XML</vt:lpstr>
      <vt:lpstr>CSV ValueMapping  for variable “DivisNum” in XML</vt:lpstr>
      <vt:lpstr>Fixed Layout ValueMapping  for variable “DivisNum” in XML</vt:lpstr>
      <vt:lpstr>Viewpoint  http://lion.ddialliance.org/ddiobjects/viewpoint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Use Cases for the DataDictionary View in DDI Views (DDI4)</dc:title>
  <cp:lastModifiedBy>Hoyle, Larry</cp:lastModifiedBy>
  <cp:revision>26</cp:revision>
  <dcterms:modified xsi:type="dcterms:W3CDTF">2017-04-06T11:20:55Z</dcterms:modified>
</cp:coreProperties>
</file>