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70" r:id="rId2"/>
    <p:sldId id="264" r:id="rId3"/>
    <p:sldId id="260" r:id="rId4"/>
    <p:sldId id="257" r:id="rId5"/>
    <p:sldId id="266" r:id="rId6"/>
    <p:sldId id="258" r:id="rId7"/>
    <p:sldId id="267" r:id="rId8"/>
    <p:sldId id="259" r:id="rId9"/>
    <p:sldId id="268" r:id="rId10"/>
    <p:sldId id="265" r:id="rId11"/>
    <p:sldId id="261" r:id="rId12"/>
    <p:sldId id="269" r:id="rId13"/>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73" autoAdjust="0"/>
    <p:restoredTop sz="63524" autoAdjust="0"/>
  </p:normalViewPr>
  <p:slideViewPr>
    <p:cSldViewPr snapToGrid="0">
      <p:cViewPr varScale="1">
        <p:scale>
          <a:sx n="70" d="100"/>
          <a:sy n="70" d="100"/>
        </p:scale>
        <p:origin x="408" y="6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313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1727"/>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4143587" y="1"/>
            <a:ext cx="3169920" cy="481727"/>
          </a:xfrm>
          <a:prstGeom prst="rect">
            <a:avLst/>
          </a:prstGeom>
        </p:spPr>
        <p:txBody>
          <a:bodyPr vert="horz" lIns="96661" tIns="48331" rIns="96661" bIns="48331" rtlCol="0"/>
          <a:lstStyle>
            <a:lvl1pPr algn="r">
              <a:defRPr sz="1300"/>
            </a:lvl1pPr>
          </a:lstStyle>
          <a:p>
            <a:fld id="{2FA8A7CB-67E5-495A-BBF9-A1D9CF5BBFA0}" type="datetimeFigureOut">
              <a:rPr lang="en-US" smtClean="0"/>
              <a:t>11/23/2015</a:t>
            </a:fld>
            <a:endParaRPr lang="en-US" dirty="0"/>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0" y="4620577"/>
            <a:ext cx="5852160" cy="3780474"/>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D44C998F-8593-4237-9FA0-51CC97B84F2D}" type="slidenum">
              <a:rPr lang="en-US" smtClean="0"/>
              <a:t>‹#›</a:t>
            </a:fld>
            <a:endParaRPr lang="en-US" dirty="0"/>
          </a:p>
        </p:txBody>
      </p:sp>
    </p:spTree>
    <p:extLst>
      <p:ext uri="{BB962C8B-B14F-4D97-AF65-F5344CB8AC3E}">
        <p14:creationId xmlns:p14="http://schemas.microsoft.com/office/powerpoint/2010/main" val="620185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4C998F-8593-4237-9FA0-51CC97B84F2D}" type="slidenum">
              <a:rPr lang="en-US" smtClean="0"/>
              <a:t>1</a:t>
            </a:fld>
            <a:endParaRPr lang="en-US" dirty="0"/>
          </a:p>
        </p:txBody>
      </p:sp>
    </p:spTree>
    <p:extLst>
      <p:ext uri="{BB962C8B-B14F-4D97-AF65-F5344CB8AC3E}">
        <p14:creationId xmlns:p14="http://schemas.microsoft.com/office/powerpoint/2010/main" val="20075464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 hope I’ve provided practical day to day examples of how we can continue become competent communicators.  But overall I want to close by touching back on the benefits that Leadership training has had for me in learning these skills, </a:t>
            </a:r>
            <a:r>
              <a:rPr lang="en-US" baseline="0" dirty="0" smtClean="0"/>
              <a:t>particularly </a:t>
            </a:r>
            <a:r>
              <a:rPr lang="en-US" baseline="0" dirty="0" smtClean="0"/>
              <a:t>focused on learning more about yourself in order to see how you see others.  You may find the challenge for e-resource librarians is </a:t>
            </a:r>
            <a:r>
              <a:rPr lang="en-US" baseline="0" dirty="0" smtClean="0"/>
              <a:t>that the </a:t>
            </a:r>
            <a:r>
              <a:rPr lang="en-US" baseline="0" dirty="0" smtClean="0"/>
              <a:t>communication and collaboration required may be different than how your organization is structured hierarchically or culturally to communicate and collaborate.  You may see connections and strategic opportunities that are larger than what one position as an e-resources librarian, or a staff member on the reference desk, or a e-resource cataloger can influence to change.  Understanding ourselves better opens up paths to see where we can be most effective.  Emotional Intelligence and Strengths – building on what is working and </a:t>
            </a:r>
            <a:r>
              <a:rPr lang="en-US" baseline="0" dirty="0" smtClean="0"/>
              <a:t>using </a:t>
            </a:r>
            <a:r>
              <a:rPr lang="en-US" baseline="0" dirty="0" smtClean="0"/>
              <a:t>that to the competency needed. </a:t>
            </a:r>
          </a:p>
          <a:p>
            <a:endParaRPr lang="en-US" baseline="0" dirty="0" smtClean="0"/>
          </a:p>
          <a:p>
            <a:pPr defTabSz="966612">
              <a:defRPr/>
            </a:pPr>
            <a:r>
              <a:rPr lang="en-US" baseline="0" dirty="0" smtClean="0"/>
              <a:t>Facilitation – learning how to listen and redirect communication is excellent practice in </a:t>
            </a:r>
            <a:r>
              <a:rPr lang="en-US" i="1" dirty="0" smtClean="0"/>
              <a:t>framing </a:t>
            </a:r>
            <a:r>
              <a:rPr lang="en-US" i="1" dirty="0" smtClean="0"/>
              <a:t>situations according to the others’ perspective (4.3)</a:t>
            </a:r>
            <a:r>
              <a:rPr lang="en-US" i="1" baseline="0" dirty="0" smtClean="0"/>
              <a:t> </a:t>
            </a:r>
            <a:r>
              <a:rPr lang="en-US" i="0" baseline="0" dirty="0" smtClean="0"/>
              <a:t> and being able to help people dialogue together to ask the questions that need to be asked.  </a:t>
            </a:r>
            <a:r>
              <a:rPr lang="en-US" i="0" baseline="0" dirty="0" smtClean="0"/>
              <a:t>Whereas in the </a:t>
            </a:r>
            <a:r>
              <a:rPr lang="en-US" i="0" baseline="0" dirty="0" smtClean="0"/>
              <a:t>reference interview that happens with the user, for the e-resources librarian and staff this often happens in meetings or in projects.  Project management has been another tool for developing communication competency.  (Nod to next presentation)  I have particularly found the practice of defining the project and </a:t>
            </a:r>
            <a:r>
              <a:rPr lang="en-US" i="0" baseline="0" dirty="0" smtClean="0"/>
              <a:t>breaking </a:t>
            </a:r>
            <a:r>
              <a:rPr lang="en-US" i="0" baseline="0" dirty="0" smtClean="0"/>
              <a:t>it down into actionable parts to be good practice in </a:t>
            </a:r>
            <a:r>
              <a:rPr lang="en-US" i="1" dirty="0" smtClean="0"/>
              <a:t>Synthesizing [into] easy to understand summaries of complex and ambiguous phenomena. (4.2)</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D44C998F-8593-4237-9FA0-51CC97B84F2D}" type="slidenum">
              <a:rPr lang="en-US" smtClean="0"/>
              <a:t>10</a:t>
            </a:fld>
            <a:endParaRPr lang="en-US" dirty="0"/>
          </a:p>
        </p:txBody>
      </p:sp>
    </p:spTree>
    <p:extLst>
      <p:ext uri="{BB962C8B-B14F-4D97-AF65-F5344CB8AC3E}">
        <p14:creationId xmlns:p14="http://schemas.microsoft.com/office/powerpoint/2010/main" val="14015177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pPr defTabSz="966612">
              <a:defRPr/>
            </a:pPr>
            <a:endParaRPr lang="en-US" baseline="0" dirty="0" smtClean="0"/>
          </a:p>
          <a:p>
            <a:pPr defTabSz="966612">
              <a:defRPr/>
            </a:pPr>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D44C998F-8593-4237-9FA0-51CC97B84F2D}" type="slidenum">
              <a:rPr lang="en-US" smtClean="0"/>
              <a:t>11</a:t>
            </a:fld>
            <a:endParaRPr lang="en-US" dirty="0"/>
          </a:p>
        </p:txBody>
      </p:sp>
    </p:spTree>
    <p:extLst>
      <p:ext uri="{BB962C8B-B14F-4D97-AF65-F5344CB8AC3E}">
        <p14:creationId xmlns:p14="http://schemas.microsoft.com/office/powerpoint/2010/main" val="24370559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baseline="0" dirty="0" smtClean="0"/>
              <a:t>Resources list for staying up to date in handout.  But, see also these key readings </a:t>
            </a:r>
            <a:r>
              <a:rPr lang="en-US" baseline="0" dirty="0" smtClean="0"/>
              <a:t>mentioned </a:t>
            </a:r>
            <a:r>
              <a:rPr lang="en-US" baseline="0" dirty="0" smtClean="0"/>
              <a:t>this presentation.</a:t>
            </a:r>
            <a:endParaRPr lang="en-US" dirty="0"/>
          </a:p>
        </p:txBody>
      </p:sp>
      <p:sp>
        <p:nvSpPr>
          <p:cNvPr id="4" name="Slide Number Placeholder 3"/>
          <p:cNvSpPr>
            <a:spLocks noGrp="1"/>
          </p:cNvSpPr>
          <p:nvPr>
            <p:ph type="sldNum" sz="quarter" idx="10"/>
          </p:nvPr>
        </p:nvSpPr>
        <p:spPr/>
        <p:txBody>
          <a:bodyPr/>
          <a:lstStyle/>
          <a:p>
            <a:fld id="{D44C998F-8593-4237-9FA0-51CC97B84F2D}" type="slidenum">
              <a:rPr lang="en-US" smtClean="0"/>
              <a:t>12</a:t>
            </a:fld>
            <a:endParaRPr lang="en-US" dirty="0"/>
          </a:p>
        </p:txBody>
      </p:sp>
    </p:spTree>
    <p:extLst>
      <p:ext uri="{BB962C8B-B14F-4D97-AF65-F5344CB8AC3E}">
        <p14:creationId xmlns:p14="http://schemas.microsoft.com/office/powerpoint/2010/main" val="1942559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Because I think the biggest part about communication</a:t>
            </a:r>
            <a:r>
              <a:rPr lang="en-US" baseline="0" dirty="0" smtClean="0"/>
              <a:t> is the relational aspect and the stories we bring to each encounter, I want to start by telling you a little more about me.  </a:t>
            </a:r>
            <a:r>
              <a:rPr lang="en-US" b="1" baseline="0" dirty="0" smtClean="0"/>
              <a:t>I have always been passionate about communication.  </a:t>
            </a:r>
            <a:r>
              <a:rPr lang="en-US" baseline="0" dirty="0" smtClean="0"/>
              <a:t>I considered going into the communication field, but never connected with the predominant focus on broadcasting and public relations.  I realize now this is probably because I’m what’s now called an ambivert – Myers Briggs-speak for part introvert, part extrovert.  And this means that my passion for communication is also sometimes a struggle because I’m not naturally communicative and “outgoing” in the extroverted sense, and I tend to take more time thinking through what to communicate – which is great is many circumstances, but a challenge in the fast pace of e-resources librarianship.  </a:t>
            </a:r>
          </a:p>
          <a:p>
            <a:endParaRPr lang="en-US" baseline="0" dirty="0" smtClean="0"/>
          </a:p>
          <a:p>
            <a:r>
              <a:rPr lang="en-US" baseline="0" dirty="0" smtClean="0"/>
              <a:t>I grew up learning to communicate in less traditional ways.  My mom was a music teacher and an accountant, but during my teenage years, she decided to change careers, earning her Masters and doctorate to </a:t>
            </a:r>
            <a:r>
              <a:rPr lang="en-US" baseline="0" dirty="0" smtClean="0"/>
              <a:t>become </a:t>
            </a:r>
            <a:r>
              <a:rPr lang="en-US" baseline="0" dirty="0" smtClean="0"/>
              <a:t>a psychologist – so from her and in my own pursuit of music education as undergraduate, I learned to communicate through teaching and </a:t>
            </a:r>
            <a:r>
              <a:rPr lang="en-US" baseline="0" dirty="0" smtClean="0"/>
              <a:t>performing, and I </a:t>
            </a:r>
            <a:r>
              <a:rPr lang="en-US" baseline="0" dirty="0" smtClean="0"/>
              <a:t>also learned a lot about self-reflection, analysis, and communicating </a:t>
            </a:r>
            <a:r>
              <a:rPr lang="en-US" i="1" baseline="0" dirty="0" smtClean="0"/>
              <a:t>feelings</a:t>
            </a:r>
            <a:r>
              <a:rPr lang="en-US" baseline="0" dirty="0" smtClean="0"/>
              <a:t>.  These influences shaped the personal and professional development in my career as a librarian and leader, particularly in the concepts of strengths (Marcus Buckingham research with the Gallup group) and the Brene Brown's research in vulnerability.  In library school, I was very excited by the communication research of Brenda Dervin’s sense making which redefines communication from things being sent and received to rather a </a:t>
            </a:r>
            <a:r>
              <a:rPr lang="en-US" b="1" baseline="0" dirty="0" smtClean="0"/>
              <a:t>process of building meaning through experiences. </a:t>
            </a:r>
          </a:p>
          <a:p>
            <a:endParaRPr lang="en-US" b="1" baseline="0" dirty="0" smtClean="0"/>
          </a:p>
          <a:p>
            <a:r>
              <a:rPr lang="en-US" b="0" baseline="0" dirty="0" smtClean="0"/>
              <a:t>Finally, with a nod to Raganathan, I l</a:t>
            </a:r>
            <a:r>
              <a:rPr lang="en-US" baseline="0" dirty="0" smtClean="0"/>
              <a:t>ike to reemphasize what I’ve heard in multiples venues where the competencies are discussed, and </a:t>
            </a:r>
            <a:r>
              <a:rPr lang="en-US" baseline="0" dirty="0" smtClean="0"/>
              <a:t>which </a:t>
            </a:r>
            <a:r>
              <a:rPr lang="en-US" baseline="0" dirty="0" smtClean="0"/>
              <a:t>has </a:t>
            </a:r>
            <a:r>
              <a:rPr lang="en-US" baseline="0" dirty="0" smtClean="0"/>
              <a:t>been part of my </a:t>
            </a:r>
            <a:r>
              <a:rPr lang="en-US" baseline="0" dirty="0" smtClean="0"/>
              <a:t>own experience -- that </a:t>
            </a:r>
            <a:r>
              <a:rPr lang="en-US" baseline="0" dirty="0" smtClean="0"/>
              <a:t>these competencies </a:t>
            </a:r>
            <a:r>
              <a:rPr lang="en-US" baseline="0" dirty="0" smtClean="0"/>
              <a:t>cannot possibly describe the job requirements of a single e-resource librarian position.  They are competencies of e-resources librarianship, and as such describe a team effort.</a:t>
            </a:r>
          </a:p>
        </p:txBody>
      </p:sp>
      <p:sp>
        <p:nvSpPr>
          <p:cNvPr id="4" name="Slide Number Placeholder 3"/>
          <p:cNvSpPr>
            <a:spLocks noGrp="1"/>
          </p:cNvSpPr>
          <p:nvPr>
            <p:ph type="sldNum" sz="quarter" idx="10"/>
          </p:nvPr>
        </p:nvSpPr>
        <p:spPr/>
        <p:txBody>
          <a:bodyPr/>
          <a:lstStyle/>
          <a:p>
            <a:fld id="{D44C998F-8593-4237-9FA0-51CC97B84F2D}" type="slidenum">
              <a:rPr lang="en-US" smtClean="0"/>
              <a:t>2</a:t>
            </a:fld>
            <a:endParaRPr lang="en-US" dirty="0"/>
          </a:p>
        </p:txBody>
      </p:sp>
    </p:spTree>
    <p:extLst>
      <p:ext uri="{BB962C8B-B14F-4D97-AF65-F5344CB8AC3E}">
        <p14:creationId xmlns:p14="http://schemas.microsoft.com/office/powerpoint/2010/main" val="2257000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baseline="0" dirty="0" smtClean="0"/>
              <a:t>And that is why I want to start with this competency first</a:t>
            </a:r>
            <a:r>
              <a:rPr lang="en-US" baseline="0" dirty="0" smtClean="0"/>
              <a:t>.  </a:t>
            </a:r>
            <a:r>
              <a:rPr lang="en-US" baseline="0" dirty="0" smtClean="0"/>
              <a:t>I think it describes what e-resource librarianship looks like in the broadest terms.  You will be working with others, learning from others, relying on others, and </a:t>
            </a:r>
            <a:r>
              <a:rPr lang="en-US" baseline="0" dirty="0" smtClean="0"/>
              <a:t>(hopefully) </a:t>
            </a:r>
            <a:r>
              <a:rPr lang="en-US" baseline="0" dirty="0" smtClean="0"/>
              <a:t>delegating to others.  And those others will be very different people – different from you, and different from each other.  These </a:t>
            </a:r>
            <a:r>
              <a:rPr lang="en-US" baseline="0" dirty="0" smtClean="0"/>
              <a:t>relationships </a:t>
            </a:r>
            <a:r>
              <a:rPr lang="en-US" baseline="0" dirty="0" smtClean="0"/>
              <a:t>take time to build, and lots of practice in all the other competencies of good communication.  </a:t>
            </a:r>
          </a:p>
          <a:p>
            <a:pPr defTabSz="966612">
              <a:defRPr/>
            </a:pPr>
            <a:endParaRPr lang="en-US" baseline="0" dirty="0" smtClean="0"/>
          </a:p>
          <a:p>
            <a:pPr defTabSz="966612">
              <a:defRPr/>
            </a:pPr>
            <a:r>
              <a:rPr lang="en-US" baseline="0" dirty="0" smtClean="0"/>
              <a:t>The competencies related to communication are both specific to the work of e-resources and generalizable to overall good communication.  But I think it was important to not take for granted communication in this work </a:t>
            </a:r>
            <a:r>
              <a:rPr lang="en-US" baseline="0" dirty="0" smtClean="0"/>
              <a:t>specifically, which might </a:t>
            </a:r>
            <a:r>
              <a:rPr lang="en-US" baseline="0" dirty="0" smtClean="0"/>
              <a:t>otherwise be characterized as purely technical or analytical.  </a:t>
            </a:r>
          </a:p>
          <a:p>
            <a:pPr defTabSz="966612">
              <a:defRPr/>
            </a:pPr>
            <a:endParaRPr lang="en-US" dirty="0"/>
          </a:p>
        </p:txBody>
      </p:sp>
      <p:sp>
        <p:nvSpPr>
          <p:cNvPr id="4" name="Slide Number Placeholder 3"/>
          <p:cNvSpPr>
            <a:spLocks noGrp="1"/>
          </p:cNvSpPr>
          <p:nvPr>
            <p:ph type="sldNum" sz="quarter" idx="10"/>
          </p:nvPr>
        </p:nvSpPr>
        <p:spPr/>
        <p:txBody>
          <a:bodyPr/>
          <a:lstStyle/>
          <a:p>
            <a:fld id="{D44C998F-8593-4237-9FA0-51CC97B84F2D}" type="slidenum">
              <a:rPr lang="en-US" smtClean="0"/>
              <a:t>3</a:t>
            </a:fld>
            <a:endParaRPr lang="en-US" dirty="0"/>
          </a:p>
        </p:txBody>
      </p:sp>
    </p:spTree>
    <p:extLst>
      <p:ext uri="{BB962C8B-B14F-4D97-AF65-F5344CB8AC3E}">
        <p14:creationId xmlns:p14="http://schemas.microsoft.com/office/powerpoint/2010/main" val="38102734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smtClean="0"/>
              <a:t>4.1 Describes the specific communicative universe of this work and the practical goal of day-to-day communicating .  Seems overwhelming doesn’t it? </a:t>
            </a:r>
            <a:r>
              <a:rPr lang="en-US" baseline="0" dirty="0" smtClean="0"/>
              <a:t> Look at all those different </a:t>
            </a:r>
            <a:r>
              <a:rPr lang="en-US" baseline="0" dirty="0" smtClean="0"/>
              <a:t>audiences!  </a:t>
            </a:r>
            <a:r>
              <a:rPr lang="en-US" dirty="0" smtClean="0"/>
              <a:t>How do we do that?  </a:t>
            </a:r>
            <a:endParaRPr lang="en-US" dirty="0" smtClean="0"/>
          </a:p>
          <a:p>
            <a:pPr defTabSz="966612">
              <a:defRPr/>
            </a:pPr>
            <a:endParaRPr lang="en-US" dirty="0" smtClean="0"/>
          </a:p>
          <a:p>
            <a:pPr defTabSz="966612">
              <a:defRPr/>
            </a:pPr>
            <a:r>
              <a:rPr lang="en-US" dirty="0" smtClean="0"/>
              <a:t>While </a:t>
            </a:r>
            <a:r>
              <a:rPr lang="en-US" baseline="0" dirty="0" smtClean="0"/>
              <a:t>this </a:t>
            </a:r>
            <a:r>
              <a:rPr lang="en-US" baseline="0" dirty="0" smtClean="0"/>
              <a:t>is the first </a:t>
            </a:r>
            <a:r>
              <a:rPr lang="en-US" baseline="0" dirty="0" smtClean="0"/>
              <a:t>competency </a:t>
            </a:r>
            <a:r>
              <a:rPr lang="en-US" baseline="0" dirty="0" smtClean="0"/>
              <a:t>under </a:t>
            </a:r>
            <a:r>
              <a:rPr lang="en-US" baseline="0" dirty="0" smtClean="0"/>
              <a:t>communication, </a:t>
            </a:r>
            <a:r>
              <a:rPr lang="en-US" baseline="0" dirty="0" smtClean="0"/>
              <a:t>rather than seeing each of these linearly, I</a:t>
            </a:r>
            <a:r>
              <a:rPr lang="en-US" dirty="0" smtClean="0"/>
              <a:t> prefer to illustrate the symbiotic</a:t>
            </a:r>
            <a:r>
              <a:rPr lang="en-US" baseline="0" dirty="0" smtClean="0"/>
              <a:t> relationship among them.  For example, showing 4.4 teamwork first </a:t>
            </a:r>
            <a:r>
              <a:rPr lang="en-US" baseline="0" dirty="0" smtClean="0"/>
              <a:t>speaks </a:t>
            </a:r>
            <a:r>
              <a:rPr lang="en-US" baseline="0" dirty="0" smtClean="0"/>
              <a:t>to the fact that establishing and maintaining relationships is how you eventually learn to figure out what messages work for which person, you learn how to draw out the real information need, and how to best provide for or request help.  But the reverse is also true -- you have to start acting to establish those first lines of communication which build these different relationships.  </a:t>
            </a:r>
            <a:endParaRPr lang="en-US" baseline="0" dirty="0" smtClean="0"/>
          </a:p>
          <a:p>
            <a:pPr defTabSz="966612">
              <a:defRPr/>
            </a:pPr>
            <a:endParaRPr lang="en-US" baseline="0" dirty="0" smtClean="0"/>
          </a:p>
          <a:p>
            <a:pPr defTabSz="966612">
              <a:defRPr/>
            </a:pPr>
            <a:r>
              <a:rPr lang="en-US" baseline="0" dirty="0" smtClean="0"/>
              <a:t>Promptness </a:t>
            </a:r>
            <a:r>
              <a:rPr lang="en-US" baseline="0" dirty="0" smtClean="0"/>
              <a:t>(whether </a:t>
            </a:r>
            <a:r>
              <a:rPr lang="en-US" baseline="0" dirty="0" smtClean="0"/>
              <a:t>or not accompanied by substantive content) </a:t>
            </a:r>
            <a:r>
              <a:rPr lang="en-US" baseline="0" dirty="0" smtClean="0"/>
              <a:t>establishes trust that a person is at least being heard, and is especially important </a:t>
            </a:r>
            <a:r>
              <a:rPr lang="en-US" baseline="0" dirty="0" smtClean="0"/>
              <a:t>in communication that is not face-to-face.  </a:t>
            </a:r>
            <a:r>
              <a:rPr lang="en-US" baseline="0" dirty="0" smtClean="0"/>
              <a:t>Consistent communication on your end builds also trust and expectations, so it is clear that there is a thinking, caring person behind that email, or that there might be something in writing </a:t>
            </a:r>
            <a:r>
              <a:rPr lang="en-US" baseline="0" dirty="0" smtClean="0"/>
              <a:t>following </a:t>
            </a:r>
            <a:r>
              <a:rPr lang="en-US" baseline="0" dirty="0" smtClean="0"/>
              <a:t>that verbal promise.</a:t>
            </a:r>
          </a:p>
          <a:p>
            <a:pPr defTabSz="966612">
              <a:defRPr/>
            </a:pPr>
            <a:endParaRPr lang="en-US" baseline="0" dirty="0" smtClean="0"/>
          </a:p>
          <a:p>
            <a:pPr defTabSz="966612">
              <a:defRPr/>
            </a:pPr>
            <a:r>
              <a:rPr lang="en-US" baseline="0" dirty="0" smtClean="0"/>
              <a:t>4.5 </a:t>
            </a:r>
            <a:r>
              <a:rPr lang="en-US" dirty="0" smtClean="0"/>
              <a:t>ha</a:t>
            </a:r>
            <a:r>
              <a:rPr lang="en-US" baseline="0" dirty="0" smtClean="0"/>
              <a:t>s the most to offer on the substance of how we go beyond promptness and consistency that allows us to effectively tailor a message.  </a:t>
            </a:r>
            <a:r>
              <a:rPr lang="en-US" b="1" baseline="0" dirty="0" smtClean="0"/>
              <a:t>{CLICK} </a:t>
            </a:r>
            <a:r>
              <a:rPr lang="en-US" dirty="0" smtClean="0"/>
              <a:t>This require the</a:t>
            </a:r>
            <a:r>
              <a:rPr lang="en-US" baseline="0" dirty="0" smtClean="0"/>
              <a:t> skill of </a:t>
            </a:r>
            <a:r>
              <a:rPr lang="en-US" dirty="0" smtClean="0"/>
              <a:t>EMPATHY – seeing the others’</a:t>
            </a:r>
            <a:r>
              <a:rPr lang="en-US" baseline="0" dirty="0" smtClean="0"/>
              <a:t> perspective. </a:t>
            </a:r>
          </a:p>
          <a:p>
            <a:endParaRPr lang="en-US" dirty="0"/>
          </a:p>
        </p:txBody>
      </p:sp>
      <p:sp>
        <p:nvSpPr>
          <p:cNvPr id="4" name="Slide Number Placeholder 3"/>
          <p:cNvSpPr>
            <a:spLocks noGrp="1"/>
          </p:cNvSpPr>
          <p:nvPr>
            <p:ph type="sldNum" sz="quarter" idx="10"/>
          </p:nvPr>
        </p:nvSpPr>
        <p:spPr/>
        <p:txBody>
          <a:bodyPr/>
          <a:lstStyle/>
          <a:p>
            <a:fld id="{D44C998F-8593-4237-9FA0-51CC97B84F2D}" type="slidenum">
              <a:rPr lang="en-US" smtClean="0"/>
              <a:t>4</a:t>
            </a:fld>
            <a:endParaRPr lang="en-US" dirty="0"/>
          </a:p>
        </p:txBody>
      </p:sp>
    </p:spTree>
    <p:extLst>
      <p:ext uri="{BB962C8B-B14F-4D97-AF65-F5344CB8AC3E}">
        <p14:creationId xmlns:p14="http://schemas.microsoft.com/office/powerpoint/2010/main" val="39050663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baseline="0" dirty="0" smtClean="0"/>
              <a:t>Developing empathy requires something I’m sure you probably heard many times as the key to good communication – ACTIVE LISTENING. </a:t>
            </a:r>
          </a:p>
          <a:p>
            <a:pPr defTabSz="966612">
              <a:defRPr/>
            </a:pPr>
            <a:endParaRPr lang="en-US" baseline="0" dirty="0" smtClean="0"/>
          </a:p>
          <a:p>
            <a:pPr defTabSz="966612">
              <a:defRPr/>
            </a:pPr>
            <a:r>
              <a:rPr lang="en-US" baseline="0" dirty="0" smtClean="0"/>
              <a:t>Some ways that we can practice listening and developing  empathy is to just get out there with people.  We may already have regular meeting with the people who speak our language, but there are opportunities to learn more </a:t>
            </a:r>
            <a:r>
              <a:rPr lang="en-US" baseline="0" dirty="0" smtClean="0"/>
              <a:t>about others and experience new </a:t>
            </a:r>
            <a:r>
              <a:rPr lang="en-US" baseline="0" dirty="0" smtClean="0"/>
              <a:t>individual and work </a:t>
            </a:r>
            <a:r>
              <a:rPr lang="en-US" baseline="0" dirty="0" smtClean="0"/>
              <a:t>perspectives by joining committees or service work.</a:t>
            </a:r>
            <a:endParaRPr lang="en-US" baseline="0" dirty="0" smtClean="0"/>
          </a:p>
          <a:p>
            <a:pPr defTabSz="966612">
              <a:defRPr/>
            </a:pPr>
            <a:endParaRPr lang="en-US" baseline="0" dirty="0" smtClean="0"/>
          </a:p>
          <a:p>
            <a:pPr defTabSz="966612">
              <a:defRPr/>
            </a:pPr>
            <a:r>
              <a:rPr lang="en-US" baseline="0" dirty="0" smtClean="0"/>
              <a:t>But, whether </a:t>
            </a:r>
            <a:r>
              <a:rPr lang="en-US" baseline="0" dirty="0" smtClean="0"/>
              <a:t>new or the same old group interactions, some tips for </a:t>
            </a:r>
            <a:r>
              <a:rPr lang="en-US" baseline="0" dirty="0" smtClean="0"/>
              <a:t>practicing these skills </a:t>
            </a:r>
            <a:r>
              <a:rPr lang="en-US" baseline="0" dirty="0" smtClean="0"/>
              <a:t>can be as simple as </a:t>
            </a:r>
            <a:r>
              <a:rPr lang="en-US" baseline="0" dirty="0" smtClean="0"/>
              <a:t>not starting and ending the meeting </a:t>
            </a:r>
            <a:r>
              <a:rPr lang="en-US" baseline="0" dirty="0" smtClean="0"/>
              <a:t>time </a:t>
            </a:r>
            <a:r>
              <a:rPr lang="en-US" baseline="0" dirty="0" smtClean="0"/>
              <a:t>buried in your </a:t>
            </a:r>
            <a:r>
              <a:rPr lang="en-US" baseline="0" dirty="0" smtClean="0"/>
              <a:t>device.  Greet people as they arrive, even with just a smile.   All of these are basic reference desk practices that many of us just never had a chance to experience, but now do and can really benefit from.</a:t>
            </a:r>
          </a:p>
          <a:p>
            <a:pPr defTabSz="966612">
              <a:defRPr/>
            </a:pPr>
            <a:endParaRPr lang="en-US" baseline="0" dirty="0" smtClean="0"/>
          </a:p>
          <a:p>
            <a:pPr defTabSz="966612">
              <a:defRPr/>
            </a:pPr>
            <a:r>
              <a:rPr lang="en-US" baseline="0" dirty="0" smtClean="0"/>
              <a:t>Other opportunities I’ve had to practice building interactions in this way, are serving on the reference desk, or if not the physical desk, challenging myself and staff to go beyond just email </a:t>
            </a:r>
            <a:r>
              <a:rPr lang="en-US" baseline="0" dirty="0" smtClean="0"/>
              <a:t>referrals from the reference desk </a:t>
            </a:r>
            <a:r>
              <a:rPr lang="en-US" baseline="0" dirty="0" smtClean="0"/>
              <a:t>to using IM.  </a:t>
            </a:r>
          </a:p>
          <a:p>
            <a:pPr defTabSz="966612">
              <a:defRPr/>
            </a:pPr>
            <a:endParaRPr lang="en-US" baseline="0" dirty="0" smtClean="0"/>
          </a:p>
          <a:p>
            <a:pPr defTabSz="966612">
              <a:defRPr/>
            </a:pPr>
            <a:r>
              <a:rPr lang="en-US" baseline="0" dirty="0" smtClean="0"/>
              <a:t>I’ve gotten much better over time at being available to people, responding to needs when they arise.  But I constantly have to work at going out and seeking information from others.  One way I do this by making regular meeting with people.  </a:t>
            </a:r>
            <a:r>
              <a:rPr lang="en-US" baseline="0" dirty="0" smtClean="0"/>
              <a:t>And this </a:t>
            </a:r>
            <a:r>
              <a:rPr lang="en-US" baseline="0" dirty="0" smtClean="0"/>
              <a:t>doesn’t have to be the same for all.  With some people its weekly for 30 minutes to an hour and a half, with others its monthly or even quarterly.  It’s important to remember </a:t>
            </a:r>
            <a:r>
              <a:rPr lang="en-US" baseline="0" dirty="0" smtClean="0"/>
              <a:t>however</a:t>
            </a:r>
            <a:r>
              <a:rPr lang="en-US" baseline="0" dirty="0" smtClean="0"/>
              <a:t>, </a:t>
            </a:r>
            <a:r>
              <a:rPr lang="en-US" baseline="0" dirty="0" smtClean="0"/>
              <a:t>to </a:t>
            </a:r>
            <a:r>
              <a:rPr lang="en-US" baseline="0" dirty="0" smtClean="0"/>
              <a:t>find the balance where</a:t>
            </a:r>
            <a:r>
              <a:rPr lang="en-US" baseline="0" dirty="0" smtClean="0"/>
              <a:t>…</a:t>
            </a:r>
            <a:r>
              <a:rPr lang="en-US" b="1" baseline="0" dirty="0" smtClean="0"/>
              <a:t>{CLICK} </a:t>
            </a:r>
            <a:endParaRPr lang="en-US" b="1" baseline="0" dirty="0" smtClean="0"/>
          </a:p>
          <a:p>
            <a:pPr defTabSz="966612">
              <a:defRPr/>
            </a:pPr>
            <a:endParaRPr lang="en-US" baseline="0" dirty="0" smtClean="0"/>
          </a:p>
        </p:txBody>
      </p:sp>
      <p:sp>
        <p:nvSpPr>
          <p:cNvPr id="4" name="Slide Number Placeholder 3"/>
          <p:cNvSpPr>
            <a:spLocks noGrp="1"/>
          </p:cNvSpPr>
          <p:nvPr>
            <p:ph type="sldNum" sz="quarter" idx="10"/>
          </p:nvPr>
        </p:nvSpPr>
        <p:spPr/>
        <p:txBody>
          <a:bodyPr/>
          <a:lstStyle/>
          <a:p>
            <a:fld id="{D44C998F-8593-4237-9FA0-51CC97B84F2D}" type="slidenum">
              <a:rPr lang="en-US" smtClean="0"/>
              <a:t>5</a:t>
            </a:fld>
            <a:endParaRPr lang="en-US" dirty="0"/>
          </a:p>
        </p:txBody>
      </p:sp>
    </p:spTree>
    <p:extLst>
      <p:ext uri="{BB962C8B-B14F-4D97-AF65-F5344CB8AC3E}">
        <p14:creationId xmlns:p14="http://schemas.microsoft.com/office/powerpoint/2010/main" val="8387503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Less is more.  Especially with meetings,</a:t>
            </a:r>
            <a:r>
              <a:rPr lang="en-US" baseline="0" dirty="0" smtClean="0"/>
              <a:t> right? We don’t want to over do it.  When I find myself spending so much time in meetings that </a:t>
            </a:r>
            <a:r>
              <a:rPr lang="en-US" baseline="0" dirty="0" smtClean="0"/>
              <a:t>I </a:t>
            </a:r>
            <a:r>
              <a:rPr lang="en-US" baseline="0" dirty="0" smtClean="0"/>
              <a:t>have no time to deliver on the actions from those meetings, </a:t>
            </a:r>
            <a:r>
              <a:rPr lang="en-US" baseline="0" dirty="0" smtClean="0"/>
              <a:t>it’s </a:t>
            </a:r>
            <a:r>
              <a:rPr lang="en-US" baseline="0" dirty="0" smtClean="0"/>
              <a:t>time to reassess.   </a:t>
            </a:r>
          </a:p>
          <a:p>
            <a:endParaRPr lang="en-US" baseline="0" dirty="0" smtClean="0"/>
          </a:p>
          <a:p>
            <a:r>
              <a:rPr lang="en-US" baseline="0" dirty="0" smtClean="0"/>
              <a:t>This can </a:t>
            </a:r>
            <a:r>
              <a:rPr lang="en-US" baseline="0" dirty="0" smtClean="0"/>
              <a:t>also happen in day to day communication.  There is certainly the tendency to </a:t>
            </a:r>
            <a:r>
              <a:rPr lang="en-US" baseline="0" dirty="0" smtClean="0"/>
              <a:t>over communicate </a:t>
            </a:r>
            <a:r>
              <a:rPr lang="en-US" baseline="0" dirty="0" smtClean="0"/>
              <a:t>when talking about e-resources, particular by wanting to provide all the details – and we know there are a lot of details at play -- about why the thing might not be available, the complexities of the perpetual access or particular purchase </a:t>
            </a:r>
            <a:r>
              <a:rPr lang="en-US" baseline="0" dirty="0" smtClean="0"/>
              <a:t>model, etc.  </a:t>
            </a:r>
            <a:r>
              <a:rPr lang="en-US" baseline="0" dirty="0" smtClean="0"/>
              <a:t>The solution is not to eliminate these details, but to parse them to where they will be most relevant.  </a:t>
            </a:r>
          </a:p>
          <a:p>
            <a:endParaRPr lang="en-US" baseline="0" dirty="0" smtClean="0"/>
          </a:p>
          <a:p>
            <a:r>
              <a:rPr lang="en-US" dirty="0" smtClean="0"/>
              <a:t>When research</a:t>
            </a:r>
            <a:r>
              <a:rPr lang="en-US" baseline="0" dirty="0" smtClean="0"/>
              <a:t> colleagues and I surveyed libraries about e-resources troubleshooting and development needs, beside </a:t>
            </a:r>
            <a:r>
              <a:rPr lang="en-US" baseline="0" dirty="0" smtClean="0"/>
              <a:t>technology literacy, there </a:t>
            </a:r>
            <a:r>
              <a:rPr lang="en-US" baseline="0" dirty="0" smtClean="0"/>
              <a:t>was the need for </a:t>
            </a:r>
            <a:r>
              <a:rPr lang="en-US" dirty="0" smtClean="0"/>
              <a:t>people to understand and</a:t>
            </a:r>
            <a:r>
              <a:rPr lang="en-US" baseline="0" dirty="0" smtClean="0"/>
              <a:t> communicate t</a:t>
            </a:r>
            <a:r>
              <a:rPr lang="en-US" dirty="0" smtClean="0"/>
              <a:t>he big picture of e-resources.</a:t>
            </a:r>
            <a:r>
              <a:rPr lang="en-US" baseline="0" dirty="0" smtClean="0"/>
              <a:t>  Trying to addressing a </a:t>
            </a:r>
            <a:r>
              <a:rPr lang="en-US" dirty="0" smtClean="0"/>
              <a:t>comfort with ambiguity,</a:t>
            </a:r>
            <a:r>
              <a:rPr lang="en-US" baseline="0" dirty="0" smtClean="0"/>
              <a:t> the responses </a:t>
            </a:r>
            <a:r>
              <a:rPr lang="en-US" baseline="0" dirty="0" smtClean="0"/>
              <a:t>to this survey suggest </a:t>
            </a:r>
            <a:r>
              <a:rPr lang="en-US" baseline="0" dirty="0" smtClean="0"/>
              <a:t>communicating more realistic expectations for </a:t>
            </a:r>
            <a:r>
              <a:rPr lang="en-US" baseline="0" dirty="0" smtClean="0"/>
              <a:t>the imperfection of e-resources generally.</a:t>
            </a:r>
            <a:endParaRPr lang="en-US" dirty="0"/>
          </a:p>
        </p:txBody>
      </p:sp>
      <p:sp>
        <p:nvSpPr>
          <p:cNvPr id="4" name="Slide Number Placeholder 3"/>
          <p:cNvSpPr>
            <a:spLocks noGrp="1"/>
          </p:cNvSpPr>
          <p:nvPr>
            <p:ph type="sldNum" sz="quarter" idx="10"/>
          </p:nvPr>
        </p:nvSpPr>
        <p:spPr/>
        <p:txBody>
          <a:bodyPr/>
          <a:lstStyle/>
          <a:p>
            <a:fld id="{D44C998F-8593-4237-9FA0-51CC97B84F2D}" type="slidenum">
              <a:rPr lang="en-US" smtClean="0"/>
              <a:t>6</a:t>
            </a:fld>
            <a:endParaRPr lang="en-US" dirty="0"/>
          </a:p>
        </p:txBody>
      </p:sp>
    </p:spTree>
    <p:extLst>
      <p:ext uri="{BB962C8B-B14F-4D97-AF65-F5344CB8AC3E}">
        <p14:creationId xmlns:p14="http://schemas.microsoft.com/office/powerpoint/2010/main" val="3368553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smtClean="0"/>
              <a:t>Empathy,</a:t>
            </a:r>
            <a:r>
              <a:rPr lang="en-US" baseline="0" dirty="0" smtClean="0"/>
              <a:t> again helps here.  Being able to explain that there might not be clear cut solutions and </a:t>
            </a:r>
            <a:r>
              <a:rPr lang="en-US" baseline="0" dirty="0" smtClean="0"/>
              <a:t>acknowledging </a:t>
            </a:r>
            <a:r>
              <a:rPr lang="en-US" baseline="0" dirty="0" smtClean="0"/>
              <a:t>that this can be frustrating and confusing. </a:t>
            </a:r>
            <a:endParaRPr lang="en-US" dirty="0" smtClean="0"/>
          </a:p>
          <a:p>
            <a:endParaRPr lang="en-US" dirty="0" smtClean="0"/>
          </a:p>
          <a:p>
            <a:r>
              <a:rPr lang="en-US" dirty="0" smtClean="0"/>
              <a:t>You often hear</a:t>
            </a:r>
            <a:r>
              <a:rPr lang="en-US" baseline="0" dirty="0" smtClean="0"/>
              <a:t> the warning to avoid jargon.  </a:t>
            </a:r>
            <a:r>
              <a:rPr lang="en-US" baseline="0" dirty="0" smtClean="0"/>
              <a:t>This is necessary for us to get </a:t>
            </a:r>
            <a:r>
              <a:rPr lang="en-US" baseline="0" dirty="0" smtClean="0"/>
              <a:t>to that common </a:t>
            </a:r>
            <a:r>
              <a:rPr lang="en-US" baseline="0" dirty="0" smtClean="0"/>
              <a:t>language, and we do that </a:t>
            </a:r>
            <a:r>
              <a:rPr lang="en-US" baseline="0" dirty="0" smtClean="0"/>
              <a:t>through questioning.  </a:t>
            </a:r>
            <a:r>
              <a:rPr lang="en-US" dirty="0" smtClean="0"/>
              <a:t>For example, “When</a:t>
            </a:r>
            <a:r>
              <a:rPr lang="en-US" baseline="0" dirty="0" smtClean="0"/>
              <a:t> you say X, what do you mean?” or “tell me more about that” [some work examples:  </a:t>
            </a:r>
            <a:r>
              <a:rPr lang="en-US" dirty="0" smtClean="0"/>
              <a:t>You </a:t>
            </a:r>
            <a:r>
              <a:rPr lang="en-US" dirty="0" smtClean="0"/>
              <a:t>say tomato, I say tomato.  (Voyager = </a:t>
            </a:r>
            <a:r>
              <a:rPr lang="en-US" dirty="0" smtClean="0"/>
              <a:t>Voyager Acquisitions or Voyager Circulation)</a:t>
            </a:r>
            <a:r>
              <a:rPr lang="en-US" baseline="0" dirty="0" smtClean="0"/>
              <a:t> --</a:t>
            </a:r>
            <a:r>
              <a:rPr lang="en-US" dirty="0" smtClean="0"/>
              <a:t> </a:t>
            </a:r>
            <a:r>
              <a:rPr lang="en-US" dirty="0" smtClean="0"/>
              <a:t>“It’s messy until its not messy” </a:t>
            </a:r>
            <a:r>
              <a:rPr lang="en-US" dirty="0" smtClean="0"/>
              <a:t>-- </a:t>
            </a:r>
            <a:r>
              <a:rPr lang="en-US" dirty="0" smtClean="0"/>
              <a:t>“What does that mean?  Oh, it means exactly what it says</a:t>
            </a:r>
            <a:r>
              <a:rPr lang="en-US" dirty="0" smtClean="0"/>
              <a:t>”]</a:t>
            </a:r>
            <a:endParaRPr lang="en-US" dirty="0" smtClean="0"/>
          </a:p>
          <a:p>
            <a:endParaRPr lang="en-US" dirty="0" smtClean="0"/>
          </a:p>
          <a:p>
            <a:pPr defTabSz="966612">
              <a:defRPr/>
            </a:pPr>
            <a:r>
              <a:rPr lang="en-US" baseline="0" dirty="0" smtClean="0"/>
              <a:t>Start small.. – this is why IM can be </a:t>
            </a:r>
            <a:r>
              <a:rPr lang="en-US" baseline="0" dirty="0" smtClean="0"/>
              <a:t>useful, because it forced you to </a:t>
            </a:r>
            <a:r>
              <a:rPr lang="en-US" baseline="0" dirty="0" smtClean="0"/>
              <a:t>frame the most necessary pieces of information and not overwhelm with all the possible things to try.  You will quickly realize when this is not enough and you need to turn it into a phone or email referral. </a:t>
            </a:r>
          </a:p>
          <a:p>
            <a:pPr defTabSz="966612">
              <a:defRPr/>
            </a:pPr>
            <a:endParaRPr lang="en-US" baseline="0" dirty="0" smtClean="0"/>
          </a:p>
          <a:p>
            <a:pPr defTabSz="966612">
              <a:defRPr/>
            </a:pPr>
            <a:r>
              <a:rPr lang="en-US" baseline="0" dirty="0" smtClean="0"/>
              <a:t>Email, especially when delegating or </a:t>
            </a:r>
            <a:r>
              <a:rPr lang="en-US" baseline="0" dirty="0" smtClean="0"/>
              <a:t>directing, it’s </a:t>
            </a:r>
            <a:r>
              <a:rPr lang="en-US" baseline="0" dirty="0" smtClean="0"/>
              <a:t>important to put what you are wanting from that person or what you’re providing that person (how your meeting their need) right up front.  Then, if you think its necessary, provide additional details. “If you curious…”</a:t>
            </a:r>
          </a:p>
          <a:p>
            <a:pPr defTabSz="966612">
              <a:defRPr/>
            </a:pPr>
            <a:endParaRPr lang="en-US" baseline="0" dirty="0" smtClean="0"/>
          </a:p>
          <a:p>
            <a:pPr defTabSz="966612">
              <a:defRPr/>
            </a:pPr>
            <a:endParaRPr lang="en-US" baseline="0" dirty="0" smtClean="0"/>
          </a:p>
        </p:txBody>
      </p:sp>
      <p:sp>
        <p:nvSpPr>
          <p:cNvPr id="4" name="Slide Number Placeholder 3"/>
          <p:cNvSpPr>
            <a:spLocks noGrp="1"/>
          </p:cNvSpPr>
          <p:nvPr>
            <p:ph type="sldNum" sz="quarter" idx="10"/>
          </p:nvPr>
        </p:nvSpPr>
        <p:spPr/>
        <p:txBody>
          <a:bodyPr/>
          <a:lstStyle/>
          <a:p>
            <a:fld id="{D44C998F-8593-4237-9FA0-51CC97B84F2D}" type="slidenum">
              <a:rPr lang="en-US" smtClean="0"/>
              <a:t>7</a:t>
            </a:fld>
            <a:endParaRPr lang="en-US" dirty="0"/>
          </a:p>
        </p:txBody>
      </p:sp>
    </p:spTree>
    <p:extLst>
      <p:ext uri="{BB962C8B-B14F-4D97-AF65-F5344CB8AC3E}">
        <p14:creationId xmlns:p14="http://schemas.microsoft.com/office/powerpoint/2010/main" val="1502104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smtClean="0"/>
              <a:t>I think 4.3 is the most challenging,</a:t>
            </a:r>
            <a:r>
              <a:rPr lang="en-US" baseline="0" dirty="0" smtClean="0"/>
              <a:t> surprisingly not because of emotional baggage </a:t>
            </a:r>
            <a:r>
              <a:rPr lang="en-US" baseline="0" dirty="0" smtClean="0"/>
              <a:t>expressed here, but </a:t>
            </a:r>
            <a:r>
              <a:rPr lang="en-US" baseline="0" dirty="0" smtClean="0"/>
              <a:t>because of timing! </a:t>
            </a:r>
            <a:r>
              <a:rPr lang="en-US" dirty="0" smtClean="0"/>
              <a:t>HOW DO YOU KNOW WHEN? Triggers</a:t>
            </a:r>
            <a:r>
              <a:rPr lang="en-US" dirty="0" smtClean="0"/>
              <a:t>.</a:t>
            </a:r>
          </a:p>
          <a:p>
            <a:pPr defTabSz="966612">
              <a:defRPr/>
            </a:pPr>
            <a:endParaRPr lang="en-US" dirty="0" smtClean="0"/>
          </a:p>
          <a:p>
            <a:r>
              <a:rPr lang="en-US" baseline="0" dirty="0" smtClean="0"/>
              <a:t>This is where the tools we </a:t>
            </a:r>
            <a:r>
              <a:rPr lang="en-US" baseline="0" dirty="0" smtClean="0"/>
              <a:t>use, and their ability to trigger actions </a:t>
            </a:r>
            <a:r>
              <a:rPr lang="en-US" baseline="0" dirty="0" smtClean="0"/>
              <a:t>have a critical role to play in communication.  Do our tools help in making those moments more transparent.  If we are only relying on email for this we are doing it WRONG. This goes hand in hand with management of information which allows that key data to be on hand at the moment it is needed. And to be able to separate out the wheat from the chaff.</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D44C998F-8593-4237-9FA0-51CC97B84F2D}" type="slidenum">
              <a:rPr lang="en-US" smtClean="0"/>
              <a:t>8</a:t>
            </a:fld>
            <a:endParaRPr lang="en-US" dirty="0"/>
          </a:p>
        </p:txBody>
      </p:sp>
    </p:spTree>
    <p:extLst>
      <p:ext uri="{BB962C8B-B14F-4D97-AF65-F5344CB8AC3E}">
        <p14:creationId xmlns:p14="http://schemas.microsoft.com/office/powerpoint/2010/main" val="34264434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smtClean="0"/>
              <a:t>Going back to some of the communication tools my colleagues and I learned</a:t>
            </a:r>
            <a:r>
              <a:rPr lang="en-US" sz="1300" baseline="0" dirty="0" smtClean="0"/>
              <a:t> about in our troubleshooting </a:t>
            </a:r>
            <a:r>
              <a:rPr lang="en-US" sz="1300" dirty="0" smtClean="0"/>
              <a:t>survey.   Librarians report:</a:t>
            </a:r>
          </a:p>
          <a:p>
            <a:endParaRPr lang="en-US" sz="1300" dirty="0" smtClean="0"/>
          </a:p>
          <a:p>
            <a:r>
              <a:rPr lang="en-US" sz="1300" dirty="0" smtClean="0"/>
              <a:t>Email </a:t>
            </a:r>
            <a:r>
              <a:rPr lang="en-US" sz="1300" dirty="0"/>
              <a:t>is one of most reactive tools in our toolbox.  But also the most popular. Some more proactive approaches to using email include adding in personal task tracking and, even better shared email accounts that allow proactively assign the best person to the task, multiple people to address problems means you can proactively plan for the certainty that messages will get answered and not lost in a personal email inbox.  Web forms are improved when certain key pieces of data are included, like patron information (not anonymous), an ability to provide details of the problem. Customer Relationship Systems and Ticketing Systems (also underused according to the survey are additional tools that help track your relationships with patrons and incident, both in what was reported as well as workflow of making sure it was resolved efficiently and effectively. This is one of the ways reference desks have managed handoffs, and is a place where e-resources troubleshooting staff could take note.</a:t>
            </a:r>
          </a:p>
        </p:txBody>
      </p:sp>
      <p:sp>
        <p:nvSpPr>
          <p:cNvPr id="4" name="Slide Number Placeholder 3"/>
          <p:cNvSpPr>
            <a:spLocks noGrp="1"/>
          </p:cNvSpPr>
          <p:nvPr>
            <p:ph type="sldNum" sz="quarter" idx="10"/>
          </p:nvPr>
        </p:nvSpPr>
        <p:spPr/>
        <p:txBody>
          <a:bodyPr/>
          <a:lstStyle/>
          <a:p>
            <a:fld id="{D44C998F-8593-4237-9FA0-51CC97B84F2D}" type="slidenum">
              <a:rPr lang="en-US" smtClean="0"/>
              <a:t>9</a:t>
            </a:fld>
            <a:endParaRPr lang="en-US" dirty="0"/>
          </a:p>
        </p:txBody>
      </p:sp>
    </p:spTree>
    <p:extLst>
      <p:ext uri="{BB962C8B-B14F-4D97-AF65-F5344CB8AC3E}">
        <p14:creationId xmlns:p14="http://schemas.microsoft.com/office/powerpoint/2010/main" val="2517962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B3C2D3-0193-48AF-918A-BA7FB3AD8693}" type="datetimeFigureOut">
              <a:rPr lang="en-US" smtClean="0"/>
              <a:t>11/23/2015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19DDBC5-44F4-4039-A09C-1C76D53BB2D8}" type="slidenum">
              <a:rPr lang="en-US" smtClean="0"/>
              <a:t>‹#›</a:t>
            </a:fld>
            <a:endParaRPr lang="en-US" dirty="0"/>
          </a:p>
        </p:txBody>
      </p:sp>
    </p:spTree>
    <p:extLst>
      <p:ext uri="{BB962C8B-B14F-4D97-AF65-F5344CB8AC3E}">
        <p14:creationId xmlns:p14="http://schemas.microsoft.com/office/powerpoint/2010/main" val="3627283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B3C2D3-0193-48AF-918A-BA7FB3AD8693}" type="datetimeFigureOut">
              <a:rPr lang="en-US" smtClean="0"/>
              <a:t>11/23/2015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19DDBC5-44F4-4039-A09C-1C76D53BB2D8}" type="slidenum">
              <a:rPr lang="en-US" smtClean="0"/>
              <a:t>‹#›</a:t>
            </a:fld>
            <a:endParaRPr lang="en-US" dirty="0"/>
          </a:p>
        </p:txBody>
      </p:sp>
    </p:spTree>
    <p:extLst>
      <p:ext uri="{BB962C8B-B14F-4D97-AF65-F5344CB8AC3E}">
        <p14:creationId xmlns:p14="http://schemas.microsoft.com/office/powerpoint/2010/main" val="7580224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B3C2D3-0193-48AF-918A-BA7FB3AD8693}" type="datetimeFigureOut">
              <a:rPr lang="en-US" smtClean="0"/>
              <a:t>11/23/2015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19DDBC5-44F4-4039-A09C-1C76D53BB2D8}" type="slidenum">
              <a:rPr lang="en-US" smtClean="0"/>
              <a:t>‹#›</a:t>
            </a:fld>
            <a:endParaRPr lang="en-US" dirty="0"/>
          </a:p>
        </p:txBody>
      </p:sp>
    </p:spTree>
    <p:extLst>
      <p:ext uri="{BB962C8B-B14F-4D97-AF65-F5344CB8AC3E}">
        <p14:creationId xmlns:p14="http://schemas.microsoft.com/office/powerpoint/2010/main" val="177826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B3C2D3-0193-48AF-918A-BA7FB3AD8693}" type="datetimeFigureOut">
              <a:rPr lang="en-US" smtClean="0"/>
              <a:t>11/23/2015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19DDBC5-44F4-4039-A09C-1C76D53BB2D8}" type="slidenum">
              <a:rPr lang="en-US" smtClean="0"/>
              <a:t>‹#›</a:t>
            </a:fld>
            <a:endParaRPr lang="en-US" dirty="0"/>
          </a:p>
        </p:txBody>
      </p:sp>
    </p:spTree>
    <p:extLst>
      <p:ext uri="{BB962C8B-B14F-4D97-AF65-F5344CB8AC3E}">
        <p14:creationId xmlns:p14="http://schemas.microsoft.com/office/powerpoint/2010/main" val="347438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B3C2D3-0193-48AF-918A-BA7FB3AD8693}" type="datetimeFigureOut">
              <a:rPr lang="en-US" smtClean="0"/>
              <a:t>11/23/2015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19DDBC5-44F4-4039-A09C-1C76D53BB2D8}" type="slidenum">
              <a:rPr lang="en-US" smtClean="0"/>
              <a:t>‹#›</a:t>
            </a:fld>
            <a:endParaRPr lang="en-US" dirty="0"/>
          </a:p>
        </p:txBody>
      </p:sp>
    </p:spTree>
    <p:extLst>
      <p:ext uri="{BB962C8B-B14F-4D97-AF65-F5344CB8AC3E}">
        <p14:creationId xmlns:p14="http://schemas.microsoft.com/office/powerpoint/2010/main" val="3649764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B3C2D3-0193-48AF-918A-BA7FB3AD8693}" type="datetimeFigureOut">
              <a:rPr lang="en-US" smtClean="0"/>
              <a:t>11/23/2015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19DDBC5-44F4-4039-A09C-1C76D53BB2D8}" type="slidenum">
              <a:rPr lang="en-US" smtClean="0"/>
              <a:t>‹#›</a:t>
            </a:fld>
            <a:endParaRPr lang="en-US" dirty="0"/>
          </a:p>
        </p:txBody>
      </p:sp>
    </p:spTree>
    <p:extLst>
      <p:ext uri="{BB962C8B-B14F-4D97-AF65-F5344CB8AC3E}">
        <p14:creationId xmlns:p14="http://schemas.microsoft.com/office/powerpoint/2010/main" val="2504564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B3C2D3-0193-48AF-918A-BA7FB3AD8693}" type="datetimeFigureOut">
              <a:rPr lang="en-US" smtClean="0"/>
              <a:t>11/23/2015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19DDBC5-44F4-4039-A09C-1C76D53BB2D8}" type="slidenum">
              <a:rPr lang="en-US" smtClean="0"/>
              <a:t>‹#›</a:t>
            </a:fld>
            <a:endParaRPr lang="en-US" dirty="0"/>
          </a:p>
        </p:txBody>
      </p:sp>
    </p:spTree>
    <p:extLst>
      <p:ext uri="{BB962C8B-B14F-4D97-AF65-F5344CB8AC3E}">
        <p14:creationId xmlns:p14="http://schemas.microsoft.com/office/powerpoint/2010/main" val="20356510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B3C2D3-0193-48AF-918A-BA7FB3AD8693}" type="datetimeFigureOut">
              <a:rPr lang="en-US" smtClean="0"/>
              <a:t>11/23/2015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19DDBC5-44F4-4039-A09C-1C76D53BB2D8}" type="slidenum">
              <a:rPr lang="en-US" smtClean="0"/>
              <a:t>‹#›</a:t>
            </a:fld>
            <a:endParaRPr lang="en-US" dirty="0"/>
          </a:p>
        </p:txBody>
      </p:sp>
    </p:spTree>
    <p:extLst>
      <p:ext uri="{BB962C8B-B14F-4D97-AF65-F5344CB8AC3E}">
        <p14:creationId xmlns:p14="http://schemas.microsoft.com/office/powerpoint/2010/main" val="341538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B3C2D3-0193-48AF-918A-BA7FB3AD8693}" type="datetimeFigureOut">
              <a:rPr lang="en-US" smtClean="0"/>
              <a:t>11/23/2015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19DDBC5-44F4-4039-A09C-1C76D53BB2D8}" type="slidenum">
              <a:rPr lang="en-US" smtClean="0"/>
              <a:t>‹#›</a:t>
            </a:fld>
            <a:endParaRPr lang="en-US" dirty="0"/>
          </a:p>
        </p:txBody>
      </p:sp>
    </p:spTree>
    <p:extLst>
      <p:ext uri="{BB962C8B-B14F-4D97-AF65-F5344CB8AC3E}">
        <p14:creationId xmlns:p14="http://schemas.microsoft.com/office/powerpoint/2010/main" val="1460161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B3C2D3-0193-48AF-918A-BA7FB3AD8693}" type="datetimeFigureOut">
              <a:rPr lang="en-US" smtClean="0"/>
              <a:t>11/23/2015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19DDBC5-44F4-4039-A09C-1C76D53BB2D8}" type="slidenum">
              <a:rPr lang="en-US" smtClean="0"/>
              <a:t>‹#›</a:t>
            </a:fld>
            <a:endParaRPr lang="en-US" dirty="0"/>
          </a:p>
        </p:txBody>
      </p:sp>
    </p:spTree>
    <p:extLst>
      <p:ext uri="{BB962C8B-B14F-4D97-AF65-F5344CB8AC3E}">
        <p14:creationId xmlns:p14="http://schemas.microsoft.com/office/powerpoint/2010/main" val="1610769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B3C2D3-0193-48AF-918A-BA7FB3AD8693}" type="datetimeFigureOut">
              <a:rPr lang="en-US" smtClean="0"/>
              <a:t>11/23/2015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19DDBC5-44F4-4039-A09C-1C76D53BB2D8}" type="slidenum">
              <a:rPr lang="en-US" smtClean="0"/>
              <a:t>‹#›</a:t>
            </a:fld>
            <a:endParaRPr lang="en-US" dirty="0"/>
          </a:p>
        </p:txBody>
      </p:sp>
    </p:spTree>
    <p:extLst>
      <p:ext uri="{BB962C8B-B14F-4D97-AF65-F5344CB8AC3E}">
        <p14:creationId xmlns:p14="http://schemas.microsoft.com/office/powerpoint/2010/main" val="3064584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B3C2D3-0193-48AF-918A-BA7FB3AD8693}" type="datetimeFigureOut">
              <a:rPr lang="en-US" smtClean="0"/>
              <a:t>11/23/2015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9DDBC5-44F4-4039-A09C-1C76D53BB2D8}" type="slidenum">
              <a:rPr lang="en-US" smtClean="0"/>
              <a:t>‹#›</a:t>
            </a:fld>
            <a:endParaRPr lang="en-US" dirty="0"/>
          </a:p>
        </p:txBody>
      </p:sp>
    </p:spTree>
    <p:extLst>
      <p:ext uri="{BB962C8B-B14F-4D97-AF65-F5344CB8AC3E}">
        <p14:creationId xmlns:p14="http://schemas.microsoft.com/office/powerpoint/2010/main" val="40308889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video" Target="https://www.youtube.com/embed/1Evwgu369Jw" TargetMode="External"/><Relationship Id="rId5" Type="http://schemas.openxmlformats.org/officeDocument/2006/relationships/hyperlink" Target="https://youtu.be/1Evwgu369Jw" TargetMode="Externa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search.proquest.com/docview/216899918" TargetMode="External"/><Relationship Id="rId3" Type="http://schemas.openxmlformats.org/officeDocument/2006/relationships/hyperlink" Target="http://www.worldcat.org/.../785065675&amp;referer=brief_results" TargetMode="External"/><Relationship Id="rId7" Type="http://schemas.openxmlformats.org/officeDocument/2006/relationships/hyperlink" Target="http://www.worldcat.org/...51871729&amp;referer=brief_result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www.worldcat.org/.../77573917&amp;referer=brief_results" TargetMode="External"/><Relationship Id="rId5" Type="http://schemas.openxmlformats.org/officeDocument/2006/relationships/hyperlink" Target="http://www.worldcat.org/.../779263434" TargetMode="External"/><Relationship Id="rId4" Type="http://schemas.openxmlformats.org/officeDocument/2006/relationships/hyperlink" Target="http://www.worldcat.org/.../909776909&amp;referer=brief_results" TargetMode="External"/><Relationship Id="rId9" Type="http://schemas.openxmlformats.org/officeDocument/2006/relationships/hyperlink" Target="http://dx.doi.org/10.1080/1941126X.2015.1029398"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hyperlink" Target="http://edebiyatdefteri.com/resim/resimli_yazi/buyuk/89728.jpg"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en.wikipedia.org/wiki/File:JustinBieberWhatDoYouMeanCover.png"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67000" y="1699022"/>
            <a:ext cx="6858000" cy="2057686"/>
          </a:xfrm>
        </p:spPr>
        <p:txBody>
          <a:bodyPr>
            <a:normAutofit fontScale="90000"/>
          </a:bodyPr>
          <a:lstStyle/>
          <a:p>
            <a:r>
              <a:rPr lang="en-US" dirty="0"/>
              <a:t>Communicating effectively </a:t>
            </a:r>
            <a:r>
              <a:rPr lang="en-US" dirty="0" smtClean="0"/>
              <a:t/>
            </a:r>
            <a:br>
              <a:rPr lang="en-US" dirty="0" smtClean="0"/>
            </a:br>
            <a:r>
              <a:rPr lang="en-US" dirty="0" smtClean="0"/>
              <a:t>with </a:t>
            </a:r>
            <a:r>
              <a:rPr lang="en-US" dirty="0"/>
              <a:t>e-resources </a:t>
            </a:r>
            <a:r>
              <a:rPr lang="en-US" dirty="0" smtClean="0"/>
              <a:t>stakeholders</a:t>
            </a:r>
            <a:endParaRPr lang="en-US" dirty="0"/>
          </a:p>
        </p:txBody>
      </p:sp>
      <p:sp>
        <p:nvSpPr>
          <p:cNvPr id="3" name="Subtitle 2"/>
          <p:cNvSpPr>
            <a:spLocks noGrp="1"/>
          </p:cNvSpPr>
          <p:nvPr>
            <p:ph type="subTitle" idx="1"/>
          </p:nvPr>
        </p:nvSpPr>
        <p:spPr>
          <a:xfrm>
            <a:off x="2667000" y="4513690"/>
            <a:ext cx="6858000" cy="1241822"/>
          </a:xfrm>
        </p:spPr>
        <p:txBody>
          <a:bodyPr/>
          <a:lstStyle/>
          <a:p>
            <a:r>
              <a:rPr lang="en-US" dirty="0"/>
              <a:t>Angela Rathmel</a:t>
            </a:r>
          </a:p>
          <a:p>
            <a:r>
              <a:rPr lang="en-US" dirty="0"/>
              <a:t>Head of Acquisitions &amp; Resource Sharing </a:t>
            </a:r>
          </a:p>
        </p:txBody>
      </p:sp>
      <p:pic>
        <p:nvPicPr>
          <p:cNvPr id="4" name="Picture 3" descr="KUsighorz1C.ti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19909" y="5490753"/>
            <a:ext cx="3552183" cy="919662"/>
          </a:xfrm>
          <a:prstGeom prst="rect">
            <a:avLst/>
          </a:prstGeom>
        </p:spPr>
      </p:pic>
    </p:spTree>
    <p:extLst>
      <p:ext uri="{BB962C8B-B14F-4D97-AF65-F5344CB8AC3E}">
        <p14:creationId xmlns:p14="http://schemas.microsoft.com/office/powerpoint/2010/main" val="9608033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How?</a:t>
            </a:r>
            <a:endParaRPr lang="en-US" dirty="0"/>
          </a:p>
        </p:txBody>
      </p:sp>
      <p:sp>
        <p:nvSpPr>
          <p:cNvPr id="3" name="Content Placeholder 2"/>
          <p:cNvSpPr>
            <a:spLocks noGrp="1"/>
          </p:cNvSpPr>
          <p:nvPr>
            <p:ph sz="half" idx="1"/>
          </p:nvPr>
        </p:nvSpPr>
        <p:spPr/>
        <p:txBody>
          <a:bodyPr/>
          <a:lstStyle/>
          <a:p>
            <a:r>
              <a:rPr lang="en-US" dirty="0" smtClean="0"/>
              <a:t>Emotional Intelligence (for you), Empathy (for others)</a:t>
            </a:r>
          </a:p>
          <a:p>
            <a:r>
              <a:rPr lang="en-US" dirty="0" smtClean="0"/>
              <a:t>Strengths</a:t>
            </a:r>
          </a:p>
          <a:p>
            <a:r>
              <a:rPr lang="en-US" dirty="0" smtClean="0"/>
              <a:t>Facilitation, project management</a:t>
            </a:r>
          </a:p>
          <a:p>
            <a:r>
              <a:rPr lang="en-US" dirty="0" smtClean="0"/>
              <a:t>Practice, practice, practice</a:t>
            </a:r>
            <a:endParaRPr lang="en-US" dirty="0"/>
          </a:p>
        </p:txBody>
      </p:sp>
      <p:pic>
        <p:nvPicPr>
          <p:cNvPr id="5" name="1Evwgu369Jw"/>
          <p:cNvPicPr>
            <a:picLocks noGrp="1" noRot="1" noChangeAspect="1"/>
          </p:cNvPicPr>
          <p:nvPr>
            <p:ph sz="half" idx="2"/>
            <a:videoFile r:link="rId1"/>
          </p:nvPr>
        </p:nvPicPr>
        <p:blipFill>
          <a:blip r:embed="rId4"/>
          <a:stretch>
            <a:fillRect/>
          </a:stretch>
        </p:blipFill>
        <p:spPr>
          <a:xfrm>
            <a:off x="6691244" y="1825625"/>
            <a:ext cx="4662556" cy="2622688"/>
          </a:xfrm>
          <a:prstGeom prst="rect">
            <a:avLst/>
          </a:prstGeom>
        </p:spPr>
      </p:pic>
      <p:sp>
        <p:nvSpPr>
          <p:cNvPr id="6" name="TextBox 5"/>
          <p:cNvSpPr txBox="1"/>
          <p:nvPr/>
        </p:nvSpPr>
        <p:spPr>
          <a:xfrm>
            <a:off x="7421410" y="4448313"/>
            <a:ext cx="3202223" cy="646331"/>
          </a:xfrm>
          <a:prstGeom prst="rect">
            <a:avLst/>
          </a:prstGeom>
          <a:noFill/>
        </p:spPr>
        <p:txBody>
          <a:bodyPr wrap="none" rtlCol="0">
            <a:spAutoFit/>
          </a:bodyPr>
          <a:lstStyle/>
          <a:p>
            <a:pPr algn="ctr"/>
            <a:r>
              <a:rPr lang="en-US" dirty="0">
                <a:hlinkClick r:id="rId5"/>
              </a:rPr>
              <a:t>https://youtu.be/1Evwgu369Jw</a:t>
            </a:r>
            <a:r>
              <a:rPr lang="en-US" dirty="0"/>
              <a:t> </a:t>
            </a:r>
          </a:p>
          <a:p>
            <a:pPr algn="ctr"/>
            <a:r>
              <a:rPr lang="en-US" dirty="0" smtClean="0"/>
              <a:t>Brene Brown on Empathy</a:t>
            </a:r>
            <a:endParaRPr lang="en-US" dirty="0"/>
          </a:p>
        </p:txBody>
      </p:sp>
    </p:spTree>
    <p:extLst>
      <p:ext uri="{BB962C8B-B14F-4D97-AF65-F5344CB8AC3E}">
        <p14:creationId xmlns:p14="http://schemas.microsoft.com/office/powerpoint/2010/main" val="187408218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cTn>
                <p:tgtEl>
                  <p:spTgt spid="5"/>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How’d I do?</a:t>
            </a:r>
            <a:endParaRPr lang="en-US" dirty="0"/>
          </a:p>
        </p:txBody>
      </p:sp>
      <p:sp>
        <p:nvSpPr>
          <p:cNvPr id="3" name="Content Placeholder 2"/>
          <p:cNvSpPr>
            <a:spLocks noGrp="1"/>
          </p:cNvSpPr>
          <p:nvPr>
            <p:ph idx="1"/>
          </p:nvPr>
        </p:nvSpPr>
        <p:spPr/>
        <p:txBody>
          <a:bodyPr/>
          <a:lstStyle/>
          <a:p>
            <a:r>
              <a:rPr lang="en-US" i="1" dirty="0" smtClean="0"/>
              <a:t>4.8.  Making presentations that are clear and comprehensive.</a:t>
            </a:r>
            <a:endParaRPr lang="en-US" i="1" dirty="0"/>
          </a:p>
        </p:txBody>
      </p:sp>
    </p:spTree>
    <p:extLst>
      <p:ext uri="{BB962C8B-B14F-4D97-AF65-F5344CB8AC3E}">
        <p14:creationId xmlns:p14="http://schemas.microsoft.com/office/powerpoint/2010/main" val="1386917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a:xfrm>
            <a:off x="838200" y="1343608"/>
            <a:ext cx="10515600" cy="5168027"/>
          </a:xfrm>
        </p:spPr>
        <p:txBody>
          <a:bodyPr>
            <a:normAutofit fontScale="70000" lnSpcReduction="20000"/>
          </a:bodyPr>
          <a:lstStyle/>
          <a:p>
            <a:r>
              <a:rPr lang="en-US" dirty="0" err="1" smtClean="0"/>
              <a:t>Ingred</a:t>
            </a:r>
            <a:r>
              <a:rPr lang="en-US" dirty="0" smtClean="0"/>
              <a:t> Bens (2012). </a:t>
            </a:r>
            <a:r>
              <a:rPr lang="en-US" i="1" dirty="0"/>
              <a:t>Facilitation at a glance! : your pocket guide to </a:t>
            </a:r>
            <a:r>
              <a:rPr lang="en-US" i="1" dirty="0" smtClean="0"/>
              <a:t>facilitation. </a:t>
            </a:r>
            <a:r>
              <a:rPr lang="en-US" dirty="0" smtClean="0"/>
              <a:t>Salem</a:t>
            </a:r>
            <a:r>
              <a:rPr lang="en-US" dirty="0"/>
              <a:t>, </a:t>
            </a:r>
            <a:r>
              <a:rPr lang="en-US" dirty="0" smtClean="0"/>
              <a:t>NH</a:t>
            </a:r>
            <a:r>
              <a:rPr lang="en-US" dirty="0"/>
              <a:t>: </a:t>
            </a:r>
            <a:r>
              <a:rPr lang="en-US" dirty="0" smtClean="0"/>
              <a:t>	GOAL/QPC</a:t>
            </a:r>
            <a:r>
              <a:rPr lang="en-US" dirty="0"/>
              <a:t>. </a:t>
            </a:r>
            <a:r>
              <a:rPr lang="en-US" dirty="0" smtClean="0">
                <a:hlinkClick r:id="rId3"/>
              </a:rPr>
              <a:t>http</a:t>
            </a:r>
            <a:r>
              <a:rPr lang="en-US" dirty="0">
                <a:hlinkClick r:id="rId3"/>
              </a:rPr>
              <a:t>://</a:t>
            </a:r>
            <a:r>
              <a:rPr lang="en-US" dirty="0" smtClean="0">
                <a:hlinkClick r:id="rId3"/>
              </a:rPr>
              <a:t>www.worldcat.org/.../785065675&amp;referer=brief_results</a:t>
            </a:r>
            <a:r>
              <a:rPr lang="en-US" dirty="0" smtClean="0"/>
              <a:t> </a:t>
            </a:r>
          </a:p>
          <a:p>
            <a:r>
              <a:rPr lang="en-US" dirty="0" err="1" smtClean="0"/>
              <a:t>Brene</a:t>
            </a:r>
            <a:r>
              <a:rPr lang="en-US" dirty="0" smtClean="0"/>
              <a:t> Brown (2015). </a:t>
            </a:r>
            <a:r>
              <a:rPr lang="en-US" i="1" dirty="0" smtClean="0"/>
              <a:t>Rising strong. </a:t>
            </a:r>
            <a:r>
              <a:rPr lang="en-US" dirty="0" smtClean="0"/>
              <a:t>New York: Spiegel </a:t>
            </a:r>
            <a:r>
              <a:rPr lang="en-US" dirty="0"/>
              <a:t>&amp; </a:t>
            </a:r>
            <a:r>
              <a:rPr lang="en-US" dirty="0" err="1" smtClean="0"/>
              <a:t>Grau</a:t>
            </a:r>
            <a:r>
              <a:rPr lang="en-US" dirty="0" smtClean="0"/>
              <a:t>. 	</a:t>
            </a:r>
            <a:r>
              <a:rPr lang="en-US" dirty="0" smtClean="0">
                <a:hlinkClick r:id="rId4"/>
              </a:rPr>
              <a:t>http</a:t>
            </a:r>
            <a:r>
              <a:rPr lang="en-US" dirty="0">
                <a:hlinkClick r:id="rId4"/>
              </a:rPr>
              <a:t>://</a:t>
            </a:r>
            <a:r>
              <a:rPr lang="en-US" dirty="0" smtClean="0">
                <a:hlinkClick r:id="rId4"/>
              </a:rPr>
              <a:t>www.worldcat.org/.../909776909&amp;referer=brief_results</a:t>
            </a:r>
            <a:r>
              <a:rPr lang="en-US" dirty="0" smtClean="0"/>
              <a:t> </a:t>
            </a:r>
          </a:p>
          <a:p>
            <a:r>
              <a:rPr lang="en-US" dirty="0" err="1" smtClean="0"/>
              <a:t>Brene</a:t>
            </a:r>
            <a:r>
              <a:rPr lang="en-US" dirty="0" smtClean="0"/>
              <a:t> Brown (2012).  </a:t>
            </a:r>
            <a:r>
              <a:rPr lang="en-US" i="1" dirty="0" smtClean="0"/>
              <a:t>Daring greatly: </a:t>
            </a:r>
            <a:r>
              <a:rPr lang="en-US" i="1" dirty="0"/>
              <a:t>h</a:t>
            </a:r>
            <a:r>
              <a:rPr lang="en-US" i="1" dirty="0" smtClean="0"/>
              <a:t>ow </a:t>
            </a:r>
            <a:r>
              <a:rPr lang="en-US" i="1" dirty="0"/>
              <a:t>the </a:t>
            </a:r>
            <a:r>
              <a:rPr lang="en-US" i="1" dirty="0" smtClean="0"/>
              <a:t>courage </a:t>
            </a:r>
            <a:r>
              <a:rPr lang="en-US" i="1" dirty="0"/>
              <a:t>to </a:t>
            </a:r>
            <a:r>
              <a:rPr lang="en-US" i="1" dirty="0" smtClean="0"/>
              <a:t>be </a:t>
            </a:r>
            <a:r>
              <a:rPr lang="en-US" i="1" dirty="0"/>
              <a:t>v</a:t>
            </a:r>
            <a:r>
              <a:rPr lang="en-US" i="1" dirty="0" smtClean="0"/>
              <a:t>ulnerable transforms </a:t>
            </a:r>
            <a:r>
              <a:rPr lang="en-US" i="1" dirty="0"/>
              <a:t>the </a:t>
            </a:r>
            <a:r>
              <a:rPr lang="en-US" i="1" dirty="0" smtClean="0"/>
              <a:t>way </a:t>
            </a:r>
            <a:r>
              <a:rPr lang="en-US" i="1" dirty="0"/>
              <a:t>w</a:t>
            </a:r>
            <a:r>
              <a:rPr lang="en-US" i="1" dirty="0" smtClean="0"/>
              <a:t>e 	live</a:t>
            </a:r>
            <a:r>
              <a:rPr lang="en-US" i="1" dirty="0"/>
              <a:t>, </a:t>
            </a:r>
            <a:r>
              <a:rPr lang="en-US" i="1" dirty="0" smtClean="0"/>
              <a:t>love</a:t>
            </a:r>
            <a:r>
              <a:rPr lang="en-US" i="1" dirty="0"/>
              <a:t>, </a:t>
            </a:r>
            <a:r>
              <a:rPr lang="en-US" i="1" dirty="0" smtClean="0"/>
              <a:t>parent</a:t>
            </a:r>
            <a:r>
              <a:rPr lang="en-US" i="1" dirty="0"/>
              <a:t>, and </a:t>
            </a:r>
            <a:r>
              <a:rPr lang="en-US" i="1" dirty="0" smtClean="0"/>
              <a:t>lead.</a:t>
            </a:r>
            <a:r>
              <a:rPr lang="en-US" dirty="0" smtClean="0"/>
              <a:t> New York: Gotham Press</a:t>
            </a:r>
            <a:r>
              <a:rPr lang="en-US" dirty="0"/>
              <a:t>. </a:t>
            </a:r>
            <a:r>
              <a:rPr lang="en-US" dirty="0" smtClean="0"/>
              <a:t>	</a:t>
            </a:r>
            <a:r>
              <a:rPr lang="en-US" dirty="0" smtClean="0">
                <a:hlinkClick r:id="rId5"/>
              </a:rPr>
              <a:t>http</a:t>
            </a:r>
            <a:r>
              <a:rPr lang="en-US" dirty="0">
                <a:hlinkClick r:id="rId5"/>
              </a:rPr>
              <a:t>://</a:t>
            </a:r>
            <a:r>
              <a:rPr lang="en-US" dirty="0" smtClean="0">
                <a:hlinkClick r:id="rId5"/>
              </a:rPr>
              <a:t>www.worldcat.org/.../779263434</a:t>
            </a:r>
            <a:r>
              <a:rPr lang="en-US" dirty="0" smtClean="0"/>
              <a:t> </a:t>
            </a:r>
          </a:p>
          <a:p>
            <a:r>
              <a:rPr lang="en-US" dirty="0" smtClean="0"/>
              <a:t>Marcus Buckingham (2007). </a:t>
            </a:r>
            <a:r>
              <a:rPr lang="en-US" i="1" dirty="0"/>
              <a:t>Go put your strengths to work : 6 powerful s</a:t>
            </a:r>
            <a:r>
              <a:rPr lang="en-US" i="1" dirty="0" smtClean="0"/>
              <a:t>teps </a:t>
            </a:r>
            <a:r>
              <a:rPr lang="en-US" i="1" dirty="0"/>
              <a:t>to </a:t>
            </a:r>
            <a:r>
              <a:rPr lang="en-US" i="1" dirty="0" smtClean="0"/>
              <a:t>achieve 	outstanding performance. </a:t>
            </a:r>
            <a:r>
              <a:rPr lang="en-US" dirty="0" smtClean="0"/>
              <a:t>New York: Free Press. 	</a:t>
            </a:r>
            <a:r>
              <a:rPr lang="en-US" dirty="0" smtClean="0">
                <a:hlinkClick r:id="rId6"/>
              </a:rPr>
              <a:t>http</a:t>
            </a:r>
            <a:r>
              <a:rPr lang="en-US" dirty="0">
                <a:hlinkClick r:id="rId6"/>
              </a:rPr>
              <a:t>://</a:t>
            </a:r>
            <a:r>
              <a:rPr lang="en-US" dirty="0" smtClean="0">
                <a:hlinkClick r:id="rId6"/>
              </a:rPr>
              <a:t>www.worldcat.org/.../77573917&amp;referer=brief_results</a:t>
            </a:r>
            <a:r>
              <a:rPr lang="en-US" dirty="0" smtClean="0"/>
              <a:t> </a:t>
            </a:r>
            <a:endParaRPr lang="en-US" i="1" dirty="0"/>
          </a:p>
          <a:p>
            <a:r>
              <a:rPr lang="en-US" dirty="0" smtClean="0"/>
              <a:t>Brenda </a:t>
            </a:r>
            <a:r>
              <a:rPr lang="en-US" dirty="0" err="1" smtClean="0"/>
              <a:t>Dervin</a:t>
            </a:r>
            <a:r>
              <a:rPr lang="en-US" dirty="0" smtClean="0"/>
              <a:t>, Lois Forman-</a:t>
            </a:r>
            <a:r>
              <a:rPr lang="en-US" dirty="0" err="1" smtClean="0"/>
              <a:t>Wernet</a:t>
            </a:r>
            <a:r>
              <a:rPr lang="en-US" dirty="0" smtClean="0"/>
              <a:t>, and Eric </a:t>
            </a:r>
            <a:r>
              <a:rPr lang="en-US" dirty="0" err="1" smtClean="0"/>
              <a:t>Lauterbach</a:t>
            </a:r>
            <a:r>
              <a:rPr lang="en-US" dirty="0" smtClean="0"/>
              <a:t>  (2003).  </a:t>
            </a:r>
            <a:r>
              <a:rPr lang="en-US" i="1" dirty="0" smtClean="0"/>
              <a:t>Sense-making </a:t>
            </a:r>
            <a:r>
              <a:rPr lang="en-US" i="1" dirty="0"/>
              <a:t>m</a:t>
            </a:r>
            <a:r>
              <a:rPr lang="en-US" i="1" dirty="0" smtClean="0"/>
              <a:t>ethodology 	reader: </a:t>
            </a:r>
            <a:r>
              <a:rPr lang="en-US" i="1" dirty="0"/>
              <a:t>s</a:t>
            </a:r>
            <a:r>
              <a:rPr lang="en-US" i="1" dirty="0" smtClean="0"/>
              <a:t>elected writings of Brenda Dervin. </a:t>
            </a:r>
            <a:r>
              <a:rPr lang="en-US" dirty="0" smtClean="0"/>
              <a:t>Cresskill, N.J: </a:t>
            </a:r>
            <a:r>
              <a:rPr lang="en-US" dirty="0"/>
              <a:t>Hampton </a:t>
            </a:r>
            <a:r>
              <a:rPr lang="en-US" dirty="0" smtClean="0"/>
              <a:t>Press 	</a:t>
            </a:r>
            <a:r>
              <a:rPr lang="en-US" dirty="0" smtClean="0">
                <a:hlinkClick r:id="rId7"/>
              </a:rPr>
              <a:t>http</a:t>
            </a:r>
            <a:r>
              <a:rPr lang="en-US" dirty="0">
                <a:hlinkClick r:id="rId7"/>
              </a:rPr>
              <a:t>://</a:t>
            </a:r>
            <a:r>
              <a:rPr lang="en-US" dirty="0" smtClean="0">
                <a:hlinkClick r:id="rId7"/>
              </a:rPr>
              <a:t>www.worldcat.org/...51871729&amp;referer=</a:t>
            </a:r>
            <a:r>
              <a:rPr lang="en-US" dirty="0" err="1" smtClean="0">
                <a:hlinkClick r:id="rId7"/>
              </a:rPr>
              <a:t>brief_results</a:t>
            </a:r>
            <a:r>
              <a:rPr lang="en-US" dirty="0" smtClean="0"/>
              <a:t> </a:t>
            </a:r>
          </a:p>
          <a:p>
            <a:r>
              <a:rPr lang="en-US" dirty="0"/>
              <a:t>Celeste Feather (2007). Electronic Resources Communication Management: a Strategy for 	Success.  </a:t>
            </a:r>
            <a:r>
              <a:rPr lang="en-US" i="1" dirty="0"/>
              <a:t>Library 	Resources &amp; Technical Services, 51 </a:t>
            </a:r>
            <a:r>
              <a:rPr lang="en-US" dirty="0"/>
              <a:t>(3). 213. 	</a:t>
            </a:r>
            <a:r>
              <a:rPr lang="en-US" dirty="0">
                <a:hlinkClick r:id="rId8"/>
              </a:rPr>
              <a:t>http://search.proquest.com/docview/216899918</a:t>
            </a:r>
            <a:r>
              <a:rPr lang="en-US" dirty="0"/>
              <a:t> </a:t>
            </a:r>
            <a:endParaRPr lang="en-US" dirty="0" smtClean="0"/>
          </a:p>
          <a:p>
            <a:r>
              <a:rPr lang="en-US" dirty="0"/>
              <a:t>Angela Rathmel, </a:t>
            </a:r>
            <a:r>
              <a:rPr lang="en-US" dirty="0" err="1"/>
              <a:t>Liisa</a:t>
            </a:r>
            <a:r>
              <a:rPr lang="en-US" dirty="0"/>
              <a:t> Mobley, Buddy Pennington &amp; Adam Chandler (2015</a:t>
            </a:r>
            <a:r>
              <a:rPr lang="en-US" dirty="0" smtClean="0"/>
              <a:t>). </a:t>
            </a:r>
            <a:r>
              <a:rPr lang="en-US" dirty="0"/>
              <a:t>Tools, Techniques, and </a:t>
            </a:r>
            <a:r>
              <a:rPr lang="en-US" dirty="0" smtClean="0"/>
              <a:t>	Training</a:t>
            </a:r>
            <a:r>
              <a:rPr lang="en-US" dirty="0"/>
              <a:t>: Results of an E-Resources Troubleshooting Survey, </a:t>
            </a:r>
            <a:r>
              <a:rPr lang="en-US" i="1" dirty="0"/>
              <a:t>Journal of Electronic Resources </a:t>
            </a:r>
            <a:r>
              <a:rPr lang="en-US" i="1" dirty="0" smtClean="0"/>
              <a:t>	Librarianship</a:t>
            </a:r>
            <a:r>
              <a:rPr lang="en-US" i="1" dirty="0"/>
              <a:t>, 27</a:t>
            </a:r>
            <a:r>
              <a:rPr lang="en-US" dirty="0"/>
              <a:t>:2, 88-107 </a:t>
            </a:r>
            <a:r>
              <a:rPr lang="en-US" dirty="0">
                <a:hlinkClick r:id="rId9"/>
              </a:rPr>
              <a:t>http://dx.doi.org/10.1080/1941126X.2015.1029398</a:t>
            </a:r>
            <a:endParaRPr lang="en-US" dirty="0" smtClean="0"/>
          </a:p>
          <a:p>
            <a:pPr marL="0" indent="0">
              <a:buNone/>
            </a:pPr>
            <a:endParaRPr lang="en-US" dirty="0" smtClean="0"/>
          </a:p>
          <a:p>
            <a:endParaRPr lang="en-US" dirty="0"/>
          </a:p>
        </p:txBody>
      </p:sp>
    </p:spTree>
    <p:extLst>
      <p:ext uri="{BB962C8B-B14F-4D97-AF65-F5344CB8AC3E}">
        <p14:creationId xmlns:p14="http://schemas.microsoft.com/office/powerpoint/2010/main" val="39718793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me</a:t>
            </a:r>
            <a:endParaRPr lang="en-US" dirty="0"/>
          </a:p>
        </p:txBody>
      </p:sp>
      <p:sp>
        <p:nvSpPr>
          <p:cNvPr id="3" name="Content Placeholder 2"/>
          <p:cNvSpPr>
            <a:spLocks noGrp="1"/>
          </p:cNvSpPr>
          <p:nvPr>
            <p:ph sz="half" idx="1"/>
          </p:nvPr>
        </p:nvSpPr>
        <p:spPr>
          <a:xfrm>
            <a:off x="838199" y="1825625"/>
            <a:ext cx="5289645" cy="4351338"/>
          </a:xfrm>
        </p:spPr>
        <p:txBody>
          <a:bodyPr/>
          <a:lstStyle/>
          <a:p>
            <a:r>
              <a:rPr lang="en-US" b="1" dirty="0" smtClean="0"/>
              <a:t>A</a:t>
            </a:r>
            <a:r>
              <a:rPr lang="en-US" dirty="0" smtClean="0"/>
              <a:t>mbivert</a:t>
            </a:r>
          </a:p>
          <a:p>
            <a:r>
              <a:rPr lang="en-US" b="1" dirty="0" smtClean="0"/>
              <a:t>N</a:t>
            </a:r>
            <a:r>
              <a:rPr lang="en-US" dirty="0" smtClean="0"/>
              <a:t>ot always great at it</a:t>
            </a:r>
          </a:p>
          <a:p>
            <a:r>
              <a:rPr lang="en-US" b="1" dirty="0" smtClean="0"/>
              <a:t>G</a:t>
            </a:r>
            <a:r>
              <a:rPr lang="en-US" dirty="0" smtClean="0"/>
              <a:t>rew better through music, teaching, psychology</a:t>
            </a:r>
          </a:p>
          <a:p>
            <a:r>
              <a:rPr lang="en-US" b="1" dirty="0" smtClean="0"/>
              <a:t>I</a:t>
            </a:r>
            <a:r>
              <a:rPr lang="en-US" dirty="0" smtClean="0"/>
              <a:t>nfluenced professionally:  Strengths </a:t>
            </a:r>
            <a:r>
              <a:rPr lang="en-US" dirty="0"/>
              <a:t>and </a:t>
            </a:r>
            <a:r>
              <a:rPr lang="en-US" dirty="0" smtClean="0"/>
              <a:t>Vulnerability, Dervin.</a:t>
            </a:r>
          </a:p>
          <a:p>
            <a:r>
              <a:rPr lang="en-US" b="1" dirty="0" smtClean="0"/>
              <a:t>E</a:t>
            </a:r>
            <a:r>
              <a:rPr lang="en-US" dirty="0" smtClean="0"/>
              <a:t>veryone his/her e-resource</a:t>
            </a:r>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131248" y="546893"/>
            <a:ext cx="4222552" cy="5630070"/>
          </a:xfrm>
          <a:ln w="57150">
            <a:solidFill>
              <a:schemeClr val="tx2"/>
            </a:solidFill>
          </a:ln>
        </p:spPr>
      </p:pic>
    </p:spTree>
    <p:extLst>
      <p:ext uri="{BB962C8B-B14F-4D97-AF65-F5344CB8AC3E}">
        <p14:creationId xmlns:p14="http://schemas.microsoft.com/office/powerpoint/2010/main" val="1980993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Teamwork</a:t>
            </a:r>
            <a:endParaRPr lang="en-US" dirty="0"/>
          </a:p>
        </p:txBody>
      </p:sp>
      <p:sp>
        <p:nvSpPr>
          <p:cNvPr id="3" name="Content Placeholder 2"/>
          <p:cNvSpPr>
            <a:spLocks noGrp="1"/>
          </p:cNvSpPr>
          <p:nvPr>
            <p:ph sz="half" idx="1"/>
          </p:nvPr>
        </p:nvSpPr>
        <p:spPr/>
        <p:txBody>
          <a:bodyPr/>
          <a:lstStyle/>
          <a:p>
            <a:r>
              <a:rPr lang="en-US" i="1" dirty="0" smtClean="0"/>
              <a:t>4.4. Demonstrating the ability to work collaboratively with other units and staff, </a:t>
            </a:r>
            <a:r>
              <a:rPr lang="en-US" b="1" i="1" dirty="0" smtClean="0"/>
              <a:t>establishing and maintain </a:t>
            </a:r>
            <a:r>
              <a:rPr lang="en-US" i="1" dirty="0" smtClean="0"/>
              <a:t>effective working relationships.</a:t>
            </a:r>
          </a:p>
          <a:p>
            <a:endParaRPr lang="en-US" i="1"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841521" y="852055"/>
            <a:ext cx="4613192" cy="5156860"/>
          </a:xfrm>
          <a:ln w="57150">
            <a:solidFill>
              <a:schemeClr val="tx2"/>
            </a:solidFill>
          </a:ln>
        </p:spPr>
      </p:pic>
    </p:spTree>
    <p:extLst>
      <p:ext uri="{BB962C8B-B14F-4D97-AF65-F5344CB8AC3E}">
        <p14:creationId xmlns:p14="http://schemas.microsoft.com/office/powerpoint/2010/main" val="16070674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Messaging and Empathy</a:t>
            </a:r>
            <a:endParaRPr lang="en-US" dirty="0"/>
          </a:p>
        </p:txBody>
      </p:sp>
      <p:sp>
        <p:nvSpPr>
          <p:cNvPr id="3" name="Content Placeholder 2"/>
          <p:cNvSpPr>
            <a:spLocks noGrp="1"/>
          </p:cNvSpPr>
          <p:nvPr>
            <p:ph idx="1"/>
          </p:nvPr>
        </p:nvSpPr>
        <p:spPr/>
        <p:txBody>
          <a:bodyPr>
            <a:normAutofit/>
          </a:bodyPr>
          <a:lstStyle/>
          <a:p>
            <a:r>
              <a:rPr lang="en-US" i="1" dirty="0" smtClean="0"/>
              <a:t>4.1 </a:t>
            </a:r>
            <a:r>
              <a:rPr lang="en-US" i="1" dirty="0"/>
              <a:t>Communicating effectively, promptly, and consistently, verbally and in writing, with a broad range of internal and external audiences: users, colleagues and staff, subscription agents, and vendors; the ERL must be able to tailor the message(s) to the circumstances and to the audience as needed. </a:t>
            </a:r>
            <a:r>
              <a:rPr lang="en-US" i="1" dirty="0" smtClean="0"/>
              <a:t> </a:t>
            </a:r>
            <a:r>
              <a:rPr lang="en-US" b="1" dirty="0" smtClean="0"/>
              <a:t>TAILOR THE MESSAGE</a:t>
            </a:r>
          </a:p>
          <a:p>
            <a:pPr marL="0" indent="0">
              <a:buNone/>
            </a:pPr>
            <a:endParaRPr lang="en-US" b="1" dirty="0" smtClean="0"/>
          </a:p>
          <a:p>
            <a:r>
              <a:rPr lang="en-US" i="1" dirty="0"/>
              <a:t>4.5 Demonstrating the ability to frame situations according to the others’ perspective to recruit assistance with troubleshooting from vendors, agents, consortium partners, IT support, student/faculty users, etc.  </a:t>
            </a:r>
            <a:r>
              <a:rPr lang="en-US" b="1" dirty="0"/>
              <a:t>EMPATHY</a:t>
            </a:r>
          </a:p>
          <a:p>
            <a:endParaRPr lang="en-US" b="1" dirty="0" smtClean="0"/>
          </a:p>
          <a:p>
            <a:endParaRPr lang="en-US" i="1" dirty="0" smtClean="0"/>
          </a:p>
          <a:p>
            <a:endParaRPr lang="en-US" i="1" dirty="0" smtClean="0"/>
          </a:p>
          <a:p>
            <a:endParaRPr lang="en-US" i="1" dirty="0"/>
          </a:p>
        </p:txBody>
      </p:sp>
    </p:spTree>
    <p:extLst>
      <p:ext uri="{BB962C8B-B14F-4D97-AF65-F5344CB8AC3E}">
        <p14:creationId xmlns:p14="http://schemas.microsoft.com/office/powerpoint/2010/main" val="1103941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Empathy - How</a:t>
            </a:r>
            <a:r>
              <a:rPr lang="en-US" dirty="0"/>
              <a:t>? </a:t>
            </a:r>
          </a:p>
        </p:txBody>
      </p:sp>
      <p:sp>
        <p:nvSpPr>
          <p:cNvPr id="3" name="Content Placeholder 2"/>
          <p:cNvSpPr>
            <a:spLocks noGrp="1"/>
          </p:cNvSpPr>
          <p:nvPr>
            <p:ph sz="half" idx="1"/>
          </p:nvPr>
        </p:nvSpPr>
        <p:spPr/>
        <p:txBody>
          <a:bodyPr/>
          <a:lstStyle/>
          <a:p>
            <a:r>
              <a:rPr lang="en-US" dirty="0" smtClean="0"/>
              <a:t>Active listening</a:t>
            </a:r>
          </a:p>
          <a:p>
            <a:r>
              <a:rPr lang="en-US" dirty="0" smtClean="0"/>
              <a:t>Join committees</a:t>
            </a:r>
          </a:p>
          <a:p>
            <a:r>
              <a:rPr lang="en-US" dirty="0" smtClean="0"/>
              <a:t>Smile</a:t>
            </a:r>
            <a:r>
              <a:rPr lang="en-US" dirty="0"/>
              <a:t>, small </a:t>
            </a:r>
            <a:r>
              <a:rPr lang="en-US" dirty="0" smtClean="0"/>
              <a:t>talk</a:t>
            </a:r>
          </a:p>
          <a:p>
            <a:r>
              <a:rPr lang="en-US" dirty="0" smtClean="0"/>
              <a:t>Reference desk shifts </a:t>
            </a:r>
          </a:p>
          <a:p>
            <a:r>
              <a:rPr lang="en-US" dirty="0" smtClean="0"/>
              <a:t>Regular meetings</a:t>
            </a:r>
          </a:p>
        </p:txBody>
      </p:sp>
      <p:pic>
        <p:nvPicPr>
          <p:cNvPr id="10" name="Content Placeholder 9"/>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255288" y="1389207"/>
            <a:ext cx="5831864" cy="3617232"/>
          </a:xfrm>
        </p:spPr>
      </p:pic>
      <p:sp>
        <p:nvSpPr>
          <p:cNvPr id="4" name="TextBox 3"/>
          <p:cNvSpPr txBox="1"/>
          <p:nvPr/>
        </p:nvSpPr>
        <p:spPr>
          <a:xfrm>
            <a:off x="7311850" y="4999444"/>
            <a:ext cx="1718740" cy="215444"/>
          </a:xfrm>
          <a:prstGeom prst="rect">
            <a:avLst/>
          </a:prstGeom>
          <a:noFill/>
        </p:spPr>
        <p:txBody>
          <a:bodyPr wrap="none" rtlCol="0">
            <a:spAutoFit/>
          </a:bodyPr>
          <a:lstStyle/>
          <a:p>
            <a:pPr algn="ctr"/>
            <a:r>
              <a:rPr lang="en-US" sz="800" dirty="0" smtClean="0">
                <a:hlinkClick r:id="rId4"/>
              </a:rPr>
              <a:t>Img source</a:t>
            </a:r>
            <a:r>
              <a:rPr lang="en-US" sz="800" dirty="0" smtClean="0"/>
              <a:t> | author and © unknown</a:t>
            </a:r>
            <a:endParaRPr lang="en-US" sz="800" dirty="0"/>
          </a:p>
        </p:txBody>
      </p:sp>
    </p:spTree>
    <p:extLst>
      <p:ext uri="{BB962C8B-B14F-4D97-AF65-F5344CB8AC3E}">
        <p14:creationId xmlns:p14="http://schemas.microsoft.com/office/powerpoint/2010/main" val="31536004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 is more</a:t>
            </a:r>
            <a:endParaRPr lang="en-US" dirty="0"/>
          </a:p>
        </p:txBody>
      </p:sp>
      <p:sp>
        <p:nvSpPr>
          <p:cNvPr id="3" name="Content Placeholder 2"/>
          <p:cNvSpPr>
            <a:spLocks noGrp="1"/>
          </p:cNvSpPr>
          <p:nvPr>
            <p:ph idx="1"/>
          </p:nvPr>
        </p:nvSpPr>
        <p:spPr/>
        <p:txBody>
          <a:bodyPr>
            <a:normAutofit/>
          </a:bodyPr>
          <a:lstStyle/>
          <a:p>
            <a:r>
              <a:rPr lang="en-US" i="1" dirty="0" smtClean="0"/>
              <a:t>4.2 </a:t>
            </a:r>
            <a:r>
              <a:rPr lang="en-US" i="1" dirty="0"/>
              <a:t>	 Synthesizing [into] easy to understand summaries of complex and ambiguous phenomena. </a:t>
            </a:r>
            <a:r>
              <a:rPr lang="en-US" i="1" dirty="0" smtClean="0"/>
              <a:t>ERLs often serve as the library’s liaison with external stakeholders such as vendors or institutional information technology staff.</a:t>
            </a:r>
          </a:p>
          <a:p>
            <a:endParaRPr lang="en-US" i="1" dirty="0" smtClean="0"/>
          </a:p>
        </p:txBody>
      </p:sp>
    </p:spTree>
    <p:extLst>
      <p:ext uri="{BB962C8B-B14F-4D97-AF65-F5344CB8AC3E}">
        <p14:creationId xmlns:p14="http://schemas.microsoft.com/office/powerpoint/2010/main" val="1936385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 is more - How?</a:t>
            </a:r>
            <a:endParaRPr lang="en-US" dirty="0"/>
          </a:p>
        </p:txBody>
      </p:sp>
      <p:sp>
        <p:nvSpPr>
          <p:cNvPr id="3" name="Content Placeholder 2"/>
          <p:cNvSpPr>
            <a:spLocks noGrp="1"/>
          </p:cNvSpPr>
          <p:nvPr>
            <p:ph sz="half" idx="1"/>
          </p:nvPr>
        </p:nvSpPr>
        <p:spPr/>
        <p:txBody>
          <a:bodyPr/>
          <a:lstStyle/>
          <a:p>
            <a:r>
              <a:rPr lang="en-US" dirty="0" smtClean="0"/>
              <a:t>Empathy, again.</a:t>
            </a:r>
          </a:p>
          <a:p>
            <a:r>
              <a:rPr lang="en-US" dirty="0" smtClean="0"/>
              <a:t>Terminology, jargon</a:t>
            </a:r>
          </a:p>
          <a:p>
            <a:r>
              <a:rPr lang="en-US" dirty="0" smtClean="0"/>
              <a:t>Questioning (Reference Interview)  “Tell me more about that…”</a:t>
            </a:r>
          </a:p>
          <a:p>
            <a:r>
              <a:rPr lang="en-US" dirty="0" smtClean="0"/>
              <a:t>Start small</a:t>
            </a:r>
          </a:p>
          <a:p>
            <a:r>
              <a:rPr lang="en-US" dirty="0" smtClean="0"/>
              <a:t>Don’t bury the lead</a:t>
            </a:r>
          </a:p>
          <a:p>
            <a:endParaRPr lang="en-US" dirty="0" smtClean="0"/>
          </a:p>
        </p:txBody>
      </p:sp>
      <p:sp>
        <p:nvSpPr>
          <p:cNvPr id="7" name="TextBox 6"/>
          <p:cNvSpPr txBox="1"/>
          <p:nvPr/>
        </p:nvSpPr>
        <p:spPr>
          <a:xfrm>
            <a:off x="7128162" y="5346182"/>
            <a:ext cx="4080163" cy="338554"/>
          </a:xfrm>
          <a:prstGeom prst="rect">
            <a:avLst/>
          </a:prstGeom>
          <a:noFill/>
        </p:spPr>
        <p:txBody>
          <a:bodyPr wrap="square" rtlCol="0">
            <a:spAutoFit/>
          </a:bodyPr>
          <a:lstStyle/>
          <a:p>
            <a:pPr algn="ctr"/>
            <a:r>
              <a:rPr lang="en-US" sz="800" dirty="0" smtClean="0">
                <a:hlinkClick r:id="rId3"/>
              </a:rPr>
              <a:t>Img source </a:t>
            </a:r>
            <a:r>
              <a:rPr lang="en-US" sz="800" dirty="0" smtClean="0"/>
              <a:t>| Fair use of </a:t>
            </a:r>
            <a:r>
              <a:rPr lang="en-US" sz="800" dirty="0"/>
              <a:t>a</a:t>
            </a:r>
            <a:r>
              <a:rPr lang="en-US" sz="800" dirty="0" smtClean="0"/>
              <a:t>lbum cover art © Def </a:t>
            </a:r>
            <a:r>
              <a:rPr lang="en-US" sz="800" dirty="0"/>
              <a:t>Jam </a:t>
            </a:r>
            <a:r>
              <a:rPr lang="en-US" sz="800" dirty="0" smtClean="0"/>
              <a:t>Recordings </a:t>
            </a:r>
          </a:p>
          <a:p>
            <a:pPr algn="ctr"/>
            <a:r>
              <a:rPr lang="en-US" sz="800" dirty="0" smtClean="0"/>
              <a:t> </a:t>
            </a:r>
            <a:endParaRPr lang="en-US" sz="800" dirty="0"/>
          </a:p>
        </p:txBody>
      </p:sp>
      <p:sp>
        <p:nvSpPr>
          <p:cNvPr id="8" name="Rectangle 7"/>
          <p:cNvSpPr/>
          <p:nvPr/>
        </p:nvSpPr>
        <p:spPr>
          <a:xfrm>
            <a:off x="8003353" y="3067072"/>
            <a:ext cx="2329780" cy="954107"/>
          </a:xfrm>
          <a:prstGeom prst="rect">
            <a:avLst/>
          </a:prstGeom>
        </p:spPr>
        <p:txBody>
          <a:bodyPr wrap="square">
            <a:spAutoFit/>
          </a:bodyPr>
          <a:lstStyle/>
          <a:p>
            <a:pPr algn="ctr"/>
            <a:r>
              <a:rPr lang="en-US" dirty="0" smtClean="0">
                <a:solidFill>
                  <a:srgbClr val="252525"/>
                </a:solidFill>
                <a:latin typeface="Arial" panose="020B0604020202020204" pitchFamily="34" charset="0"/>
              </a:rPr>
              <a:t>Image: cover </a:t>
            </a:r>
            <a:r>
              <a:rPr lang="en-US" dirty="0">
                <a:solidFill>
                  <a:srgbClr val="252525"/>
                </a:solidFill>
                <a:latin typeface="Arial" panose="020B0604020202020204" pitchFamily="34" charset="0"/>
              </a:rPr>
              <a:t>of "What Do You Mean" by Justin Bieber</a:t>
            </a:r>
            <a:endParaRPr lang="en-US" dirty="0"/>
          </a:p>
        </p:txBody>
      </p:sp>
    </p:spTree>
    <p:extLst>
      <p:ext uri="{BB962C8B-B14F-4D97-AF65-F5344CB8AC3E}">
        <p14:creationId xmlns:p14="http://schemas.microsoft.com/office/powerpoint/2010/main" val="3723014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Just the facts, ma’am…</a:t>
            </a:r>
            <a:endParaRPr lang="en-US" dirty="0"/>
          </a:p>
        </p:txBody>
      </p:sp>
      <p:sp>
        <p:nvSpPr>
          <p:cNvPr id="3" name="Content Placeholder 2"/>
          <p:cNvSpPr>
            <a:spLocks noGrp="1"/>
          </p:cNvSpPr>
          <p:nvPr>
            <p:ph idx="1"/>
          </p:nvPr>
        </p:nvSpPr>
        <p:spPr/>
        <p:txBody>
          <a:bodyPr/>
          <a:lstStyle/>
          <a:p>
            <a:r>
              <a:rPr lang="en-US" i="1" dirty="0" smtClean="0"/>
              <a:t>4.3 Explaining and instructing clearly and concisely, </a:t>
            </a:r>
            <a:r>
              <a:rPr lang="en-US" b="1" i="1" dirty="0" smtClean="0"/>
              <a:t>when and as needed</a:t>
            </a:r>
            <a:r>
              <a:rPr lang="en-US" i="1" dirty="0" smtClean="0"/>
              <a:t>; rises above personal feelings and frustrations in order to provide the best possible services and resources to end users. </a:t>
            </a:r>
          </a:p>
          <a:p>
            <a:pPr marL="0" indent="0" algn="ctr">
              <a:buNone/>
            </a:pPr>
            <a:endParaRPr lang="en-US" b="1" dirty="0" smtClean="0"/>
          </a:p>
          <a:p>
            <a:pPr marL="0" indent="0" algn="ctr">
              <a:buNone/>
            </a:pPr>
            <a:r>
              <a:rPr lang="en-US" b="1" dirty="0" smtClean="0"/>
              <a:t>INFORMATION </a:t>
            </a:r>
            <a:r>
              <a:rPr lang="en-US" b="1" dirty="0"/>
              <a:t>MANAGMENT</a:t>
            </a:r>
            <a:endParaRPr lang="en-US" dirty="0"/>
          </a:p>
          <a:p>
            <a:endParaRPr lang="en-US" dirty="0"/>
          </a:p>
          <a:p>
            <a:r>
              <a:rPr lang="en-US" i="1" dirty="0" smtClean="0"/>
              <a:t>4.7 Recognizing </a:t>
            </a:r>
            <a:r>
              <a:rPr lang="en-US" i="1" dirty="0"/>
              <a:t>the need for data, selecting appropriate data analysis methods and utilizing data (e.g. resource usage statistics) persuasively to inform decision </a:t>
            </a:r>
            <a:r>
              <a:rPr lang="en-US" i="1" dirty="0" smtClean="0"/>
              <a:t>making. </a:t>
            </a:r>
            <a:endParaRPr lang="en-US" dirty="0"/>
          </a:p>
        </p:txBody>
      </p:sp>
    </p:spTree>
    <p:extLst>
      <p:ext uri="{BB962C8B-B14F-4D97-AF65-F5344CB8AC3E}">
        <p14:creationId xmlns:p14="http://schemas.microsoft.com/office/powerpoint/2010/main" val="37049705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Management – How?</a:t>
            </a:r>
            <a:endParaRPr lang="en-US" dirty="0"/>
          </a:p>
        </p:txBody>
      </p:sp>
      <p:sp>
        <p:nvSpPr>
          <p:cNvPr id="4" name="Content Placeholder 3"/>
          <p:cNvSpPr>
            <a:spLocks noGrp="1"/>
          </p:cNvSpPr>
          <p:nvPr>
            <p:ph sz="half" idx="1"/>
          </p:nvPr>
        </p:nvSpPr>
        <p:spPr/>
        <p:txBody>
          <a:bodyPr/>
          <a:lstStyle/>
          <a:p>
            <a:r>
              <a:rPr lang="en-US" dirty="0" smtClean="0"/>
              <a:t>Improve email (personal task tracking, shared accounts)</a:t>
            </a:r>
          </a:p>
          <a:p>
            <a:r>
              <a:rPr lang="en-US" dirty="0" smtClean="0"/>
              <a:t>Web forms</a:t>
            </a:r>
          </a:p>
          <a:p>
            <a:r>
              <a:rPr lang="en-US" dirty="0" smtClean="0"/>
              <a:t>Ticketing systems</a:t>
            </a:r>
          </a:p>
          <a:p>
            <a:r>
              <a:rPr lang="en-US" dirty="0" smtClean="0"/>
              <a:t>Spotlights  vs Lobs (Feather, 2007).</a:t>
            </a:r>
          </a:p>
          <a:p>
            <a:endParaRPr lang="en-US" dirty="0" smtClean="0"/>
          </a:p>
          <a:p>
            <a:endParaRPr lang="en-US" dirty="0"/>
          </a:p>
        </p:txBody>
      </p:sp>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689272" y="1690688"/>
            <a:ext cx="2006138" cy="3820385"/>
          </a:xfrm>
        </p:spPr>
      </p:pic>
    </p:spTree>
    <p:extLst>
      <p:ext uri="{BB962C8B-B14F-4D97-AF65-F5344CB8AC3E}">
        <p14:creationId xmlns:p14="http://schemas.microsoft.com/office/powerpoint/2010/main" val="15940795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654</TotalTime>
  <Words>2509</Words>
  <Application>Microsoft Office PowerPoint</Application>
  <PresentationFormat>Widescreen</PresentationFormat>
  <Paragraphs>123</Paragraphs>
  <Slides>12</Slides>
  <Notes>12</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Communicating effectively  with e-resources stakeholders</vt:lpstr>
      <vt:lpstr>About me</vt:lpstr>
      <vt:lpstr>Teamwork</vt:lpstr>
      <vt:lpstr>Messaging and Empathy</vt:lpstr>
      <vt:lpstr>Empathy - How? </vt:lpstr>
      <vt:lpstr>Less is more</vt:lpstr>
      <vt:lpstr>Less is more - How?</vt:lpstr>
      <vt:lpstr>Just the facts, ma’am…</vt:lpstr>
      <vt:lpstr>Information Management – How?</vt:lpstr>
      <vt:lpstr>Other How?</vt:lpstr>
      <vt:lpstr>How’d I do?</vt:lpstr>
      <vt:lpstr>Resources</vt:lpstr>
    </vt:vector>
  </TitlesOfParts>
  <Company>The University of Kansas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Rathmel, Angela</dc:creator>
  <cp:lastModifiedBy>Rathmel, Angela</cp:lastModifiedBy>
  <cp:revision>70</cp:revision>
  <cp:lastPrinted>2015-09-30T03:07:49Z</cp:lastPrinted>
  <dcterms:created xsi:type="dcterms:W3CDTF">2015-09-17T13:31:56Z</dcterms:created>
  <dcterms:modified xsi:type="dcterms:W3CDTF">2015-11-23T15:57:10Z</dcterms:modified>
</cp:coreProperties>
</file>