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21945600" cy="19202400"/>
  <p:notesSz cx="9296400" cy="14782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48" userDrawn="1">
          <p15:clr>
            <a:srgbClr val="A4A3A4"/>
          </p15:clr>
        </p15:guide>
        <p15:guide id="2" pos="6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191C"/>
    <a:srgbClr val="FFF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47" autoAdjust="0"/>
    <p:restoredTop sz="94660"/>
  </p:normalViewPr>
  <p:slideViewPr>
    <p:cSldViewPr snapToGrid="0">
      <p:cViewPr varScale="1">
        <p:scale>
          <a:sx n="36" d="100"/>
          <a:sy n="36" d="100"/>
        </p:scale>
        <p:origin x="1074" y="66"/>
      </p:cViewPr>
      <p:guideLst>
        <p:guide orient="horz" pos="6048"/>
        <p:guide pos="69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741707"/>
          </a:xfrm>
          <a:prstGeom prst="rect">
            <a:avLst/>
          </a:prstGeom>
        </p:spPr>
        <p:txBody>
          <a:bodyPr vert="horz" lIns="137590" tIns="68795" rIns="137590" bIns="68795" rtlCol="0"/>
          <a:lstStyle>
            <a:lvl1pPr algn="l">
              <a:defRPr sz="1800"/>
            </a:lvl1pPr>
          </a:lstStyle>
          <a:p>
            <a:endParaRPr lang="en-US"/>
          </a:p>
        </p:txBody>
      </p:sp>
      <p:sp>
        <p:nvSpPr>
          <p:cNvPr id="3" name="Date Placeholder 2"/>
          <p:cNvSpPr>
            <a:spLocks noGrp="1"/>
          </p:cNvSpPr>
          <p:nvPr>
            <p:ph type="dt" idx="1"/>
          </p:nvPr>
        </p:nvSpPr>
        <p:spPr>
          <a:xfrm>
            <a:off x="5265809" y="1"/>
            <a:ext cx="4028440" cy="741707"/>
          </a:xfrm>
          <a:prstGeom prst="rect">
            <a:avLst/>
          </a:prstGeom>
        </p:spPr>
        <p:txBody>
          <a:bodyPr vert="horz" lIns="137590" tIns="68795" rIns="137590" bIns="68795" rtlCol="0"/>
          <a:lstStyle>
            <a:lvl1pPr algn="r">
              <a:defRPr sz="1800"/>
            </a:lvl1pPr>
          </a:lstStyle>
          <a:p>
            <a:fld id="{DB72929E-AEE2-4224-84BD-59B21E4D21C4}" type="datetimeFigureOut">
              <a:rPr lang="en-US" smtClean="0"/>
              <a:t>4/4/2019</a:t>
            </a:fld>
            <a:endParaRPr lang="en-US"/>
          </a:p>
        </p:txBody>
      </p:sp>
      <p:sp>
        <p:nvSpPr>
          <p:cNvPr id="4" name="Slide Image Placeholder 3"/>
          <p:cNvSpPr>
            <a:spLocks noGrp="1" noRot="1" noChangeAspect="1"/>
          </p:cNvSpPr>
          <p:nvPr>
            <p:ph type="sldImg" idx="2"/>
          </p:nvPr>
        </p:nvSpPr>
        <p:spPr>
          <a:xfrm>
            <a:off x="1797050" y="1847850"/>
            <a:ext cx="5702300" cy="4989513"/>
          </a:xfrm>
          <a:prstGeom prst="rect">
            <a:avLst/>
          </a:prstGeom>
          <a:noFill/>
          <a:ln w="12700">
            <a:solidFill>
              <a:prstClr val="black"/>
            </a:solidFill>
          </a:ln>
        </p:spPr>
        <p:txBody>
          <a:bodyPr vert="horz" lIns="137590" tIns="68795" rIns="137590" bIns="68795" rtlCol="0" anchor="ctr"/>
          <a:lstStyle/>
          <a:p>
            <a:endParaRPr lang="en-US"/>
          </a:p>
        </p:txBody>
      </p:sp>
      <p:sp>
        <p:nvSpPr>
          <p:cNvPr id="5" name="Notes Placeholder 4"/>
          <p:cNvSpPr>
            <a:spLocks noGrp="1"/>
          </p:cNvSpPr>
          <p:nvPr>
            <p:ph type="body" sz="quarter" idx="3"/>
          </p:nvPr>
        </p:nvSpPr>
        <p:spPr>
          <a:xfrm>
            <a:off x="929640" y="7114222"/>
            <a:ext cx="7437120" cy="5820728"/>
          </a:xfrm>
          <a:prstGeom prst="rect">
            <a:avLst/>
          </a:prstGeom>
        </p:spPr>
        <p:txBody>
          <a:bodyPr vert="horz" lIns="137590" tIns="68795" rIns="137590" bIns="68795"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14041095"/>
            <a:ext cx="4028440" cy="741706"/>
          </a:xfrm>
          <a:prstGeom prst="rect">
            <a:avLst/>
          </a:prstGeom>
        </p:spPr>
        <p:txBody>
          <a:bodyPr vert="horz" lIns="137590" tIns="68795" rIns="137590" bIns="68795"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41095"/>
            <a:ext cx="4028440" cy="741706"/>
          </a:xfrm>
          <a:prstGeom prst="rect">
            <a:avLst/>
          </a:prstGeom>
        </p:spPr>
        <p:txBody>
          <a:bodyPr vert="horz" lIns="137590" tIns="68795" rIns="137590" bIns="68795" rtlCol="0" anchor="b"/>
          <a:lstStyle>
            <a:lvl1pPr algn="r">
              <a:defRPr sz="1800"/>
            </a:lvl1pPr>
          </a:lstStyle>
          <a:p>
            <a:fld id="{DCE27816-FDEF-45AC-B399-591E23CADF39}" type="slidenum">
              <a:rPr lang="en-US" smtClean="0"/>
              <a:t>‹#›</a:t>
            </a:fld>
            <a:endParaRPr lang="en-US"/>
          </a:p>
        </p:txBody>
      </p:sp>
    </p:spTree>
    <p:extLst>
      <p:ext uri="{BB962C8B-B14F-4D97-AF65-F5344CB8AC3E}">
        <p14:creationId xmlns:p14="http://schemas.microsoft.com/office/powerpoint/2010/main" val="2298660486"/>
      </p:ext>
    </p:extLst>
  </p:cSld>
  <p:clrMap bg1="lt1" tx1="dk1" bg2="lt2" tx2="dk2" accent1="accent1" accent2="accent2" accent3="accent3" accent4="accent4" accent5="accent5" accent6="accent6" hlink="hlink" folHlink="folHlink"/>
  <p:notesStyle>
    <a:lvl1pPr marL="0" algn="l" defTabSz="1975104" rtl="0" eaLnBrk="1" latinLnBrk="0" hangingPunct="1">
      <a:defRPr sz="2592" kern="1200">
        <a:solidFill>
          <a:schemeClr val="tx1"/>
        </a:solidFill>
        <a:latin typeface="+mn-lt"/>
        <a:ea typeface="+mn-ea"/>
        <a:cs typeface="+mn-cs"/>
      </a:defRPr>
    </a:lvl1pPr>
    <a:lvl2pPr marL="987552" algn="l" defTabSz="1975104" rtl="0" eaLnBrk="1" latinLnBrk="0" hangingPunct="1">
      <a:defRPr sz="2592" kern="1200">
        <a:solidFill>
          <a:schemeClr val="tx1"/>
        </a:solidFill>
        <a:latin typeface="+mn-lt"/>
        <a:ea typeface="+mn-ea"/>
        <a:cs typeface="+mn-cs"/>
      </a:defRPr>
    </a:lvl2pPr>
    <a:lvl3pPr marL="1975104" algn="l" defTabSz="1975104" rtl="0" eaLnBrk="1" latinLnBrk="0" hangingPunct="1">
      <a:defRPr sz="2592" kern="1200">
        <a:solidFill>
          <a:schemeClr val="tx1"/>
        </a:solidFill>
        <a:latin typeface="+mn-lt"/>
        <a:ea typeface="+mn-ea"/>
        <a:cs typeface="+mn-cs"/>
      </a:defRPr>
    </a:lvl3pPr>
    <a:lvl4pPr marL="2962656" algn="l" defTabSz="1975104" rtl="0" eaLnBrk="1" latinLnBrk="0" hangingPunct="1">
      <a:defRPr sz="2592" kern="1200">
        <a:solidFill>
          <a:schemeClr val="tx1"/>
        </a:solidFill>
        <a:latin typeface="+mn-lt"/>
        <a:ea typeface="+mn-ea"/>
        <a:cs typeface="+mn-cs"/>
      </a:defRPr>
    </a:lvl4pPr>
    <a:lvl5pPr marL="3950208" algn="l" defTabSz="1975104" rtl="0" eaLnBrk="1" latinLnBrk="0" hangingPunct="1">
      <a:defRPr sz="2592" kern="1200">
        <a:solidFill>
          <a:schemeClr val="tx1"/>
        </a:solidFill>
        <a:latin typeface="+mn-lt"/>
        <a:ea typeface="+mn-ea"/>
        <a:cs typeface="+mn-cs"/>
      </a:defRPr>
    </a:lvl5pPr>
    <a:lvl6pPr marL="4937760" algn="l" defTabSz="1975104" rtl="0" eaLnBrk="1" latinLnBrk="0" hangingPunct="1">
      <a:defRPr sz="2592" kern="1200">
        <a:solidFill>
          <a:schemeClr val="tx1"/>
        </a:solidFill>
        <a:latin typeface="+mn-lt"/>
        <a:ea typeface="+mn-ea"/>
        <a:cs typeface="+mn-cs"/>
      </a:defRPr>
    </a:lvl6pPr>
    <a:lvl7pPr marL="5925312" algn="l" defTabSz="1975104" rtl="0" eaLnBrk="1" latinLnBrk="0" hangingPunct="1">
      <a:defRPr sz="2592" kern="1200">
        <a:solidFill>
          <a:schemeClr val="tx1"/>
        </a:solidFill>
        <a:latin typeface="+mn-lt"/>
        <a:ea typeface="+mn-ea"/>
        <a:cs typeface="+mn-cs"/>
      </a:defRPr>
    </a:lvl7pPr>
    <a:lvl8pPr marL="6912864" algn="l" defTabSz="1975104" rtl="0" eaLnBrk="1" latinLnBrk="0" hangingPunct="1">
      <a:defRPr sz="2592" kern="1200">
        <a:solidFill>
          <a:schemeClr val="tx1"/>
        </a:solidFill>
        <a:latin typeface="+mn-lt"/>
        <a:ea typeface="+mn-ea"/>
        <a:cs typeface="+mn-cs"/>
      </a:defRPr>
    </a:lvl8pPr>
    <a:lvl9pPr marL="7900416" algn="l" defTabSz="1975104" rtl="0" eaLnBrk="1" latinLnBrk="0" hangingPunct="1">
      <a:defRPr sz="259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3142616"/>
            <a:ext cx="18653760" cy="6685280"/>
          </a:xfrm>
        </p:spPr>
        <p:txBody>
          <a:bodyPr anchor="b"/>
          <a:lstStyle>
            <a:lvl1pPr algn="ctr">
              <a:defRPr sz="14400"/>
            </a:lvl1pPr>
          </a:lstStyle>
          <a:p>
            <a:r>
              <a:rPr lang="en-US" smtClean="0"/>
              <a:t>Click to edit Master title style</a:t>
            </a:r>
            <a:endParaRPr lang="en-US" dirty="0"/>
          </a:p>
        </p:txBody>
      </p:sp>
      <p:sp>
        <p:nvSpPr>
          <p:cNvPr id="3" name="Subtitle 2"/>
          <p:cNvSpPr>
            <a:spLocks noGrp="1"/>
          </p:cNvSpPr>
          <p:nvPr>
            <p:ph type="subTitle" idx="1"/>
          </p:nvPr>
        </p:nvSpPr>
        <p:spPr>
          <a:xfrm>
            <a:off x="2743200" y="10085706"/>
            <a:ext cx="16459200" cy="4636134"/>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A85CC8-1C4F-40B8-BEBD-818CC7CE9DDF}" type="datetime1">
              <a:rPr lang="en-US" smtClean="0"/>
              <a:t>4/4/2019</a:t>
            </a:fld>
            <a:endParaRPr lang="en-US"/>
          </a:p>
        </p:txBody>
      </p:sp>
      <p:sp>
        <p:nvSpPr>
          <p:cNvPr id="5" name="Footer Placeholder 4"/>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2636582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002AE3-496D-4C54-BBF2-992A980EE295}" type="datetime1">
              <a:rPr lang="en-US" smtClean="0"/>
              <a:t>4/4/2019</a:t>
            </a:fld>
            <a:endParaRPr lang="en-US"/>
          </a:p>
        </p:txBody>
      </p:sp>
      <p:sp>
        <p:nvSpPr>
          <p:cNvPr id="5" name="Footer Placeholder 4"/>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1177527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1022350"/>
            <a:ext cx="4732020" cy="1627314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508761" y="1022350"/>
            <a:ext cx="13921740" cy="1627314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AD9149-4BB4-4689-8671-FE7499912B27}" type="datetime1">
              <a:rPr lang="en-US" smtClean="0"/>
              <a:t>4/4/2019</a:t>
            </a:fld>
            <a:endParaRPr lang="en-US"/>
          </a:p>
        </p:txBody>
      </p:sp>
      <p:sp>
        <p:nvSpPr>
          <p:cNvPr id="5" name="Footer Placeholder 4"/>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46009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E18536-09C2-4190-ADC7-B5C708640F94}" type="datetime1">
              <a:rPr lang="en-US" smtClean="0"/>
              <a:t>4/4/2019</a:t>
            </a:fld>
            <a:endParaRPr lang="en-US"/>
          </a:p>
        </p:txBody>
      </p:sp>
      <p:sp>
        <p:nvSpPr>
          <p:cNvPr id="5" name="Footer Placeholder 4"/>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178010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4787270"/>
            <a:ext cx="18928080" cy="7987664"/>
          </a:xfrm>
        </p:spPr>
        <p:txBody>
          <a:bodyPr anchor="b"/>
          <a:lstStyle>
            <a:lvl1pPr>
              <a:defRPr sz="14400"/>
            </a:lvl1pPr>
          </a:lstStyle>
          <a:p>
            <a:r>
              <a:rPr lang="en-US" smtClean="0"/>
              <a:t>Click to edit Master title style</a:t>
            </a:r>
            <a:endParaRPr lang="en-US" dirty="0"/>
          </a:p>
        </p:txBody>
      </p:sp>
      <p:sp>
        <p:nvSpPr>
          <p:cNvPr id="3" name="Text Placeholder 2"/>
          <p:cNvSpPr>
            <a:spLocks noGrp="1"/>
          </p:cNvSpPr>
          <p:nvPr>
            <p:ph type="body" idx="1"/>
          </p:nvPr>
        </p:nvSpPr>
        <p:spPr>
          <a:xfrm>
            <a:off x="1497331" y="12850500"/>
            <a:ext cx="18928080" cy="4200524"/>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EEFFBAC-02C8-4879-852B-4053C08B1E5C}" type="datetime1">
              <a:rPr lang="en-US" smtClean="0"/>
              <a:t>4/4/2019</a:t>
            </a:fld>
            <a:endParaRPr lang="en-US"/>
          </a:p>
        </p:txBody>
      </p:sp>
      <p:sp>
        <p:nvSpPr>
          <p:cNvPr id="5" name="Footer Placeholder 4"/>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899142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08760" y="5111750"/>
            <a:ext cx="9326880" cy="121837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1109960" y="5111750"/>
            <a:ext cx="9326880" cy="121837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D1108E2-A74F-42E4-9F6A-04473E7B1597}" type="datetime1">
              <a:rPr lang="en-US" smtClean="0"/>
              <a:t>4/4/2019</a:t>
            </a:fld>
            <a:endParaRPr lang="en-US"/>
          </a:p>
        </p:txBody>
      </p:sp>
      <p:sp>
        <p:nvSpPr>
          <p:cNvPr id="6" name="Footer Placeholder 5"/>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7" name="Slide Number Placeholder 6"/>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2694110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1022354"/>
            <a:ext cx="18928080" cy="371157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511621" y="4707256"/>
            <a:ext cx="9284016" cy="2306954"/>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smtClean="0"/>
              <a:t>Edit Master text styles</a:t>
            </a:r>
          </a:p>
        </p:txBody>
      </p:sp>
      <p:sp>
        <p:nvSpPr>
          <p:cNvPr id="4" name="Content Placeholder 3"/>
          <p:cNvSpPr>
            <a:spLocks noGrp="1"/>
          </p:cNvSpPr>
          <p:nvPr>
            <p:ph sz="half" idx="2"/>
          </p:nvPr>
        </p:nvSpPr>
        <p:spPr>
          <a:xfrm>
            <a:off x="1511621" y="7014210"/>
            <a:ext cx="9284016" cy="103168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1109961" y="4707256"/>
            <a:ext cx="9329738" cy="2306954"/>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smtClean="0"/>
              <a:t>Edit Master text styles</a:t>
            </a:r>
          </a:p>
        </p:txBody>
      </p:sp>
      <p:sp>
        <p:nvSpPr>
          <p:cNvPr id="6" name="Content Placeholder 5"/>
          <p:cNvSpPr>
            <a:spLocks noGrp="1"/>
          </p:cNvSpPr>
          <p:nvPr>
            <p:ph sz="quarter" idx="4"/>
          </p:nvPr>
        </p:nvSpPr>
        <p:spPr>
          <a:xfrm>
            <a:off x="11109961" y="7014210"/>
            <a:ext cx="9329738" cy="103168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A1CE69-F92D-47FE-A1A4-64DC367F174F}" type="datetime1">
              <a:rPr lang="en-US" smtClean="0"/>
              <a:t>4/4/2019</a:t>
            </a:fld>
            <a:endParaRPr lang="en-US"/>
          </a:p>
        </p:txBody>
      </p:sp>
      <p:sp>
        <p:nvSpPr>
          <p:cNvPr id="8" name="Footer Placeholder 7"/>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9" name="Slide Number Placeholder 8"/>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344833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4ABA5C3-F5A6-492A-BE76-5EBED3EBBF12}" type="datetime1">
              <a:rPr lang="en-US" smtClean="0"/>
              <a:t>4/4/2019</a:t>
            </a:fld>
            <a:endParaRPr lang="en-US"/>
          </a:p>
        </p:txBody>
      </p:sp>
      <p:sp>
        <p:nvSpPr>
          <p:cNvPr id="4" name="Footer Placeholder 3"/>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5" name="Slide Number Placeholder 4"/>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3314973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E8F37-616A-4605-AFB4-77C8A611EDAE}" type="datetime1">
              <a:rPr lang="en-US" smtClean="0"/>
              <a:t>4/4/2019</a:t>
            </a:fld>
            <a:endParaRPr lang="en-US"/>
          </a:p>
        </p:txBody>
      </p:sp>
      <p:sp>
        <p:nvSpPr>
          <p:cNvPr id="3" name="Footer Placeholder 2"/>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4" name="Slide Number Placeholder 3"/>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3184998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280160"/>
            <a:ext cx="7078027" cy="4480560"/>
          </a:xfrm>
        </p:spPr>
        <p:txBody>
          <a:bodyPr anchor="b"/>
          <a:lstStyle>
            <a:lvl1pPr>
              <a:defRPr sz="7680"/>
            </a:lvl1pPr>
          </a:lstStyle>
          <a:p>
            <a:r>
              <a:rPr lang="en-US" smtClean="0"/>
              <a:t>Click to edit Master title style</a:t>
            </a:r>
            <a:endParaRPr lang="en-US" dirty="0"/>
          </a:p>
        </p:txBody>
      </p:sp>
      <p:sp>
        <p:nvSpPr>
          <p:cNvPr id="3" name="Content Placeholder 2"/>
          <p:cNvSpPr>
            <a:spLocks noGrp="1"/>
          </p:cNvSpPr>
          <p:nvPr>
            <p:ph idx="1"/>
          </p:nvPr>
        </p:nvSpPr>
        <p:spPr>
          <a:xfrm>
            <a:off x="9329738" y="2764794"/>
            <a:ext cx="11109960" cy="1364615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511619" y="5760720"/>
            <a:ext cx="7078027" cy="10672446"/>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smtClean="0"/>
              <a:t>Edit Master text styles</a:t>
            </a:r>
          </a:p>
        </p:txBody>
      </p:sp>
      <p:sp>
        <p:nvSpPr>
          <p:cNvPr id="5" name="Date Placeholder 4"/>
          <p:cNvSpPr>
            <a:spLocks noGrp="1"/>
          </p:cNvSpPr>
          <p:nvPr>
            <p:ph type="dt" sz="half" idx="10"/>
          </p:nvPr>
        </p:nvSpPr>
        <p:spPr/>
        <p:txBody>
          <a:bodyPr/>
          <a:lstStyle/>
          <a:p>
            <a:fld id="{7DDEBF64-9328-486F-B191-B56135052E42}" type="datetime1">
              <a:rPr lang="en-US" smtClean="0"/>
              <a:t>4/4/2019</a:t>
            </a:fld>
            <a:endParaRPr lang="en-US"/>
          </a:p>
        </p:txBody>
      </p:sp>
      <p:sp>
        <p:nvSpPr>
          <p:cNvPr id="6" name="Footer Placeholder 5"/>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7" name="Slide Number Placeholder 6"/>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1827383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280160"/>
            <a:ext cx="7078027" cy="4480560"/>
          </a:xfrm>
        </p:spPr>
        <p:txBody>
          <a:bodyPr anchor="b"/>
          <a:lstStyle>
            <a:lvl1pPr>
              <a:defRPr sz="7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329738" y="2764794"/>
            <a:ext cx="11109960" cy="1364615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smtClean="0"/>
              <a:t>Click icon to add picture</a:t>
            </a:r>
            <a:endParaRPr lang="en-US" dirty="0"/>
          </a:p>
        </p:txBody>
      </p:sp>
      <p:sp>
        <p:nvSpPr>
          <p:cNvPr id="4" name="Text Placeholder 3"/>
          <p:cNvSpPr>
            <a:spLocks noGrp="1"/>
          </p:cNvSpPr>
          <p:nvPr>
            <p:ph type="body" sz="half" idx="2"/>
          </p:nvPr>
        </p:nvSpPr>
        <p:spPr>
          <a:xfrm>
            <a:off x="1511619" y="5760720"/>
            <a:ext cx="7078027" cy="10672446"/>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smtClean="0"/>
              <a:t>Edit Master text styles</a:t>
            </a:r>
          </a:p>
        </p:txBody>
      </p:sp>
      <p:sp>
        <p:nvSpPr>
          <p:cNvPr id="5" name="Date Placeholder 4"/>
          <p:cNvSpPr>
            <a:spLocks noGrp="1"/>
          </p:cNvSpPr>
          <p:nvPr>
            <p:ph type="dt" sz="half" idx="10"/>
          </p:nvPr>
        </p:nvSpPr>
        <p:spPr/>
        <p:txBody>
          <a:bodyPr/>
          <a:lstStyle/>
          <a:p>
            <a:fld id="{0688C901-CE1D-4575-B831-40BE0C0068E5}" type="datetime1">
              <a:rPr lang="en-US" smtClean="0"/>
              <a:t>4/4/2019</a:t>
            </a:fld>
            <a:endParaRPr lang="en-US"/>
          </a:p>
        </p:txBody>
      </p:sp>
      <p:sp>
        <p:nvSpPr>
          <p:cNvPr id="6" name="Footer Placeholder 5"/>
          <p:cNvSpPr>
            <a:spLocks noGrp="1"/>
          </p:cNvSpPr>
          <p:nvPr>
            <p:ph type="ftr" sz="quarter" idx="11"/>
          </p:nvPr>
        </p:nvSpPr>
        <p:spPr/>
        <p:txBody>
          <a:body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7" name="Slide Number Placeholder 6"/>
          <p:cNvSpPr>
            <a:spLocks noGrp="1"/>
          </p:cNvSpPr>
          <p:nvPr>
            <p:ph type="sldNum" sz="quarter" idx="12"/>
          </p:nvPr>
        </p:nvSpPr>
        <p:spPr/>
        <p:txBody>
          <a:bodyPr/>
          <a:lstStyle/>
          <a:p>
            <a:fld id="{7F458C36-3B7F-4E8A-AA64-E0DDE665C322}" type="slidenum">
              <a:rPr lang="en-US" smtClean="0"/>
              <a:t>‹#›</a:t>
            </a:fld>
            <a:endParaRPr lang="en-US"/>
          </a:p>
        </p:txBody>
      </p:sp>
    </p:spTree>
    <p:extLst>
      <p:ext uri="{BB962C8B-B14F-4D97-AF65-F5344CB8AC3E}">
        <p14:creationId xmlns:p14="http://schemas.microsoft.com/office/powerpoint/2010/main" val="181223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022354"/>
            <a:ext cx="18928080" cy="371157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08760" y="5111750"/>
            <a:ext cx="18928080" cy="1218374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508760" y="17797784"/>
            <a:ext cx="4937760" cy="1022350"/>
          </a:xfrm>
          <a:prstGeom prst="rect">
            <a:avLst/>
          </a:prstGeom>
        </p:spPr>
        <p:txBody>
          <a:bodyPr vert="horz" lIns="91440" tIns="45720" rIns="91440" bIns="45720" rtlCol="0" anchor="ctr"/>
          <a:lstStyle>
            <a:lvl1pPr algn="l">
              <a:defRPr sz="2880">
                <a:solidFill>
                  <a:schemeClr val="tx1">
                    <a:tint val="75000"/>
                  </a:schemeClr>
                </a:solidFill>
              </a:defRPr>
            </a:lvl1pPr>
          </a:lstStyle>
          <a:p>
            <a:fld id="{AFD7AA5D-4105-4F23-B82E-2FB1C8628E75}" type="datetime1">
              <a:rPr lang="en-US" smtClean="0"/>
              <a:t>4/4/2019</a:t>
            </a:fld>
            <a:endParaRPr lang="en-US"/>
          </a:p>
        </p:txBody>
      </p:sp>
      <p:sp>
        <p:nvSpPr>
          <p:cNvPr id="5" name="Footer Placeholder 4"/>
          <p:cNvSpPr>
            <a:spLocks noGrp="1"/>
          </p:cNvSpPr>
          <p:nvPr>
            <p:ph type="ftr" sz="quarter" idx="3"/>
          </p:nvPr>
        </p:nvSpPr>
        <p:spPr>
          <a:xfrm>
            <a:off x="7269480" y="17797784"/>
            <a:ext cx="7406640" cy="1022350"/>
          </a:xfrm>
          <a:prstGeom prst="rect">
            <a:avLst/>
          </a:prstGeom>
        </p:spPr>
        <p:txBody>
          <a:bodyPr vert="horz" lIns="91440" tIns="45720" rIns="91440" bIns="45720" rtlCol="0" anchor="ctr"/>
          <a:lstStyle>
            <a:lvl1pPr algn="ctr">
              <a:defRPr sz="2880">
                <a:solidFill>
                  <a:schemeClr val="tx1">
                    <a:tint val="75000"/>
                  </a:schemeClr>
                </a:solidFill>
              </a:defRPr>
            </a:lvl1pPr>
          </a:lstStyle>
          <a:p>
            <a:r>
              <a:rPr lang="en-US" smtClean="0"/>
              <a:t>North American Data Documentation Initiative Conference (NADDI 2019, Ottawa, Canada, April 2019. Larry Hoyle IPSR, Univ. of Kansas; Joachim Wackerow, GESIS - Leibniz Institute for the Social Sciences</a:t>
            </a:r>
            <a:endParaRPr lang="en-US" dirty="0"/>
          </a:p>
        </p:txBody>
      </p:sp>
      <p:sp>
        <p:nvSpPr>
          <p:cNvPr id="6" name="Slide Number Placeholder 5"/>
          <p:cNvSpPr>
            <a:spLocks noGrp="1"/>
          </p:cNvSpPr>
          <p:nvPr>
            <p:ph type="sldNum" sz="quarter" idx="4"/>
          </p:nvPr>
        </p:nvSpPr>
        <p:spPr>
          <a:xfrm>
            <a:off x="15499080" y="17797784"/>
            <a:ext cx="4937760" cy="1022350"/>
          </a:xfrm>
          <a:prstGeom prst="rect">
            <a:avLst/>
          </a:prstGeom>
        </p:spPr>
        <p:txBody>
          <a:bodyPr vert="horz" lIns="91440" tIns="45720" rIns="91440" bIns="45720" rtlCol="0" anchor="ctr"/>
          <a:lstStyle>
            <a:lvl1pPr algn="r">
              <a:defRPr sz="2880">
                <a:solidFill>
                  <a:schemeClr val="tx1">
                    <a:tint val="75000"/>
                  </a:schemeClr>
                </a:solidFill>
              </a:defRPr>
            </a:lvl1pPr>
          </a:lstStyle>
          <a:p>
            <a:fld id="{7F458C36-3B7F-4E8A-AA64-E0DDE665C322}" type="slidenum">
              <a:rPr lang="en-US" smtClean="0"/>
              <a:t>‹#›</a:t>
            </a:fld>
            <a:endParaRPr lang="en-US"/>
          </a:p>
        </p:txBody>
      </p:sp>
    </p:spTree>
    <p:extLst>
      <p:ext uri="{BB962C8B-B14F-4D97-AF65-F5344CB8AC3E}">
        <p14:creationId xmlns:p14="http://schemas.microsoft.com/office/powerpoint/2010/main" val="17452898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79"/>
          <p:cNvSpPr/>
          <p:nvPr/>
        </p:nvSpPr>
        <p:spPr>
          <a:xfrm>
            <a:off x="3960188" y="3555524"/>
            <a:ext cx="7064478" cy="12713110"/>
          </a:xfrm>
          <a:custGeom>
            <a:avLst/>
            <a:gdLst>
              <a:gd name="connsiteX0" fmla="*/ 8967020 w 14128955"/>
              <a:gd name="connsiteY0" fmla="*/ 29497 h 25426220"/>
              <a:gd name="connsiteX1" fmla="*/ 2448233 w 14128955"/>
              <a:gd name="connsiteY1" fmla="*/ 0 h 25426220"/>
              <a:gd name="connsiteX2" fmla="*/ 0 w 14128955"/>
              <a:gd name="connsiteY2" fmla="*/ 5604387 h 25426220"/>
              <a:gd name="connsiteX3" fmla="*/ 1828800 w 14128955"/>
              <a:gd name="connsiteY3" fmla="*/ 13833987 h 25426220"/>
              <a:gd name="connsiteX4" fmla="*/ 5751871 w 14128955"/>
              <a:gd name="connsiteY4" fmla="*/ 13833987 h 25426220"/>
              <a:gd name="connsiteX5" fmla="*/ 5781368 w 14128955"/>
              <a:gd name="connsiteY5" fmla="*/ 25426220 h 25426220"/>
              <a:gd name="connsiteX6" fmla="*/ 14128955 w 14128955"/>
              <a:gd name="connsiteY6" fmla="*/ 25367226 h 25426220"/>
              <a:gd name="connsiteX7" fmla="*/ 14099459 w 14128955"/>
              <a:gd name="connsiteY7" fmla="*/ 7610168 h 25426220"/>
              <a:gd name="connsiteX8" fmla="*/ 8967020 w 14128955"/>
              <a:gd name="connsiteY8" fmla="*/ 7580671 h 25426220"/>
              <a:gd name="connsiteX9" fmla="*/ 8967020 w 14128955"/>
              <a:gd name="connsiteY9" fmla="*/ 88491 h 2542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28955" h="25426220">
                <a:moveTo>
                  <a:pt x="8967020" y="29497"/>
                </a:moveTo>
                <a:lnTo>
                  <a:pt x="2448233" y="0"/>
                </a:lnTo>
                <a:lnTo>
                  <a:pt x="0" y="5604387"/>
                </a:lnTo>
                <a:lnTo>
                  <a:pt x="1828800" y="13833987"/>
                </a:lnTo>
                <a:lnTo>
                  <a:pt x="5751871" y="13833987"/>
                </a:lnTo>
                <a:cubicBezTo>
                  <a:pt x="5761703" y="17698065"/>
                  <a:pt x="5771536" y="21562142"/>
                  <a:pt x="5781368" y="25426220"/>
                </a:cubicBezTo>
                <a:lnTo>
                  <a:pt x="14128955" y="25367226"/>
                </a:lnTo>
                <a:lnTo>
                  <a:pt x="14099459" y="7610168"/>
                </a:lnTo>
                <a:lnTo>
                  <a:pt x="8967020" y="7580671"/>
                </a:lnTo>
                <a:lnTo>
                  <a:pt x="8967020" y="88491"/>
                </a:lnTo>
              </a:path>
            </a:pathLst>
          </a:cu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60" name="Rectangle 59"/>
          <p:cNvSpPr/>
          <p:nvPr/>
        </p:nvSpPr>
        <p:spPr>
          <a:xfrm>
            <a:off x="177053" y="4475183"/>
            <a:ext cx="10972800" cy="892552"/>
          </a:xfrm>
          <a:prstGeom prst="rect">
            <a:avLst/>
          </a:prstGeom>
        </p:spPr>
        <p:txBody>
          <a:bodyPr>
            <a:spAutoFit/>
          </a:bodyPr>
          <a:lstStyle/>
          <a:p>
            <a:r>
              <a:rPr lang="en-US" sz="1600" dirty="0">
                <a:solidFill>
                  <a:srgbClr val="000000"/>
                </a:solidFill>
              </a:rPr>
              <a:t> </a:t>
            </a:r>
            <a:r>
              <a:rPr lang="en-US" sz="1600" dirty="0">
                <a:solidFill>
                  <a:srgbClr val="000096"/>
                </a:solidFill>
              </a:rPr>
              <a:t>&lt;</a:t>
            </a:r>
            <a:r>
              <a:rPr lang="en-US" sz="2000" b="1" dirty="0" err="1">
                <a:solidFill>
                  <a:srgbClr val="000096"/>
                </a:solidFill>
              </a:rPr>
              <a:t>varGrp</a:t>
            </a:r>
            <a:r>
              <a:rPr lang="en-US" sz="1600" dirty="0">
                <a:solidFill>
                  <a:srgbClr val="F5844C"/>
                </a:solidFill>
              </a:rPr>
              <a:t> ID</a:t>
            </a:r>
            <a:r>
              <a:rPr lang="en-US" sz="1600" dirty="0">
                <a:solidFill>
                  <a:srgbClr val="FF8040"/>
                </a:solidFill>
              </a:rPr>
              <a:t>=</a:t>
            </a:r>
            <a:r>
              <a:rPr lang="en-US" sz="1600" dirty="0">
                <a:solidFill>
                  <a:srgbClr val="993300"/>
                </a:solidFill>
              </a:rPr>
              <a:t>"WEIGHTS"</a:t>
            </a:r>
            <a:r>
              <a:rPr lang="en-US" sz="1600" dirty="0">
                <a:solidFill>
                  <a:srgbClr val="F5844C"/>
                </a:solidFill>
              </a:rPr>
              <a:t> type</a:t>
            </a:r>
            <a:r>
              <a:rPr lang="en-US" sz="1600" dirty="0">
                <a:solidFill>
                  <a:srgbClr val="FF8040"/>
                </a:solidFill>
              </a:rPr>
              <a:t>=</a:t>
            </a:r>
            <a:r>
              <a:rPr lang="en-US" sz="1600" dirty="0">
                <a:solidFill>
                  <a:srgbClr val="993300"/>
                </a:solidFill>
              </a:rPr>
              <a:t>"other"</a:t>
            </a:r>
            <a:r>
              <a:rPr lang="en-US" sz="1600" dirty="0">
                <a:solidFill>
                  <a:srgbClr val="F5844C"/>
                </a:solidFill>
              </a:rPr>
              <a:t> </a:t>
            </a:r>
            <a:r>
              <a:rPr lang="en-US" sz="1600" dirty="0" err="1">
                <a:solidFill>
                  <a:srgbClr val="F5844C"/>
                </a:solidFill>
              </a:rPr>
              <a:t>var</a:t>
            </a:r>
            <a:r>
              <a:rPr lang="en-US" sz="1600" dirty="0">
                <a:solidFill>
                  <a:srgbClr val="FF8040"/>
                </a:solidFill>
              </a:rPr>
              <a:t>=</a:t>
            </a:r>
            <a:r>
              <a:rPr lang="en-US" sz="1600" dirty="0">
                <a:solidFill>
                  <a:srgbClr val="993300"/>
                </a:solidFill>
              </a:rPr>
              <a:t>"V564 V565 V566"</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labl</a:t>
            </a:r>
            <a:r>
              <a:rPr lang="en-US" sz="1600" dirty="0">
                <a:solidFill>
                  <a:srgbClr val="000096"/>
                </a:solidFill>
              </a:rPr>
              <a:t>&gt;</a:t>
            </a:r>
            <a:r>
              <a:rPr lang="en-US" sz="1600" dirty="0">
                <a:solidFill>
                  <a:srgbClr val="000000"/>
                </a:solidFill>
              </a:rPr>
              <a:t> Weights </a:t>
            </a:r>
            <a:r>
              <a:rPr lang="en-US" sz="1600" dirty="0">
                <a:solidFill>
                  <a:srgbClr val="000096"/>
                </a:solidFill>
              </a:rPr>
              <a:t>&lt;/</a:t>
            </a:r>
            <a:r>
              <a:rPr lang="en-US" sz="1600" dirty="0" err="1">
                <a:solidFill>
                  <a:srgbClr val="000096"/>
                </a:solidFill>
              </a:rPr>
              <a:t>labl</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varGrp</a:t>
            </a:r>
            <a:r>
              <a:rPr lang="en-US" sz="1600" dirty="0">
                <a:solidFill>
                  <a:srgbClr val="000096"/>
                </a:solidFill>
              </a:rPr>
              <a:t>&gt;</a:t>
            </a:r>
            <a:endParaRPr lang="en-US" sz="1600" dirty="0"/>
          </a:p>
        </p:txBody>
      </p:sp>
      <p:sp>
        <p:nvSpPr>
          <p:cNvPr id="76" name="Rectangle 75"/>
          <p:cNvSpPr/>
          <p:nvPr/>
        </p:nvSpPr>
        <p:spPr>
          <a:xfrm>
            <a:off x="129051" y="11394606"/>
            <a:ext cx="10972800" cy="4401205"/>
          </a:xfrm>
          <a:prstGeom prst="rect">
            <a:avLst/>
          </a:prstGeom>
        </p:spPr>
        <p:txBody>
          <a:bodyPr>
            <a:spAutoFit/>
          </a:bodyPr>
          <a:lstStyle/>
          <a:p>
            <a:r>
              <a:rPr lang="en-US" sz="1600" dirty="0">
                <a:solidFill>
                  <a:srgbClr val="000000"/>
                </a:solidFill>
              </a:rPr>
              <a:t> </a:t>
            </a:r>
            <a:r>
              <a:rPr lang="en-US" sz="1600" dirty="0">
                <a:solidFill>
                  <a:srgbClr val="000096"/>
                </a:solidFill>
              </a:rPr>
              <a:t>&lt;</a:t>
            </a:r>
            <a:r>
              <a:rPr lang="en-US" sz="2000" b="1" dirty="0" err="1">
                <a:solidFill>
                  <a:srgbClr val="000096"/>
                </a:solidFill>
              </a:rPr>
              <a:t>var</a:t>
            </a:r>
            <a:r>
              <a:rPr lang="en-US" sz="1600" dirty="0">
                <a:solidFill>
                  <a:srgbClr val="F5844C"/>
                </a:solidFill>
              </a:rPr>
              <a:t> ID</a:t>
            </a:r>
            <a:r>
              <a:rPr lang="en-US" sz="1600" dirty="0">
                <a:solidFill>
                  <a:srgbClr val="FF8040"/>
                </a:solidFill>
              </a:rPr>
              <a:t>=</a:t>
            </a:r>
            <a:r>
              <a:rPr lang="en-US" sz="1600" dirty="0">
                <a:solidFill>
                  <a:srgbClr val="993300"/>
                </a:solidFill>
              </a:rPr>
              <a:t>"V565"</a:t>
            </a:r>
            <a:r>
              <a:rPr lang="en-US" sz="1600" dirty="0">
                <a:solidFill>
                  <a:srgbClr val="F5844C"/>
                </a:solidFill>
              </a:rPr>
              <a:t> name</a:t>
            </a:r>
            <a:r>
              <a:rPr lang="en-US" sz="1600" dirty="0">
                <a:solidFill>
                  <a:srgbClr val="FF8040"/>
                </a:solidFill>
              </a:rPr>
              <a:t>=</a:t>
            </a:r>
            <a:r>
              <a:rPr lang="en-US" sz="1600" dirty="0">
                <a:solidFill>
                  <a:srgbClr val="993300"/>
                </a:solidFill>
              </a:rPr>
              <a:t>"</a:t>
            </a:r>
            <a:r>
              <a:rPr lang="en-US" sz="1600" dirty="0" err="1">
                <a:solidFill>
                  <a:srgbClr val="993300"/>
                </a:solidFill>
              </a:rPr>
              <a:t>pspwght</a:t>
            </a:r>
            <a:r>
              <a:rPr lang="en-US" sz="1600" dirty="0">
                <a:solidFill>
                  <a:srgbClr val="993300"/>
                </a:solidFill>
              </a:rPr>
              <a:t>"</a:t>
            </a:r>
            <a:r>
              <a:rPr lang="en-US" sz="1600" dirty="0">
                <a:solidFill>
                  <a:srgbClr val="F5844C"/>
                </a:solidFill>
              </a:rPr>
              <a:t> </a:t>
            </a:r>
          </a:p>
          <a:p>
            <a:r>
              <a:rPr lang="en-US" sz="1600" dirty="0">
                <a:solidFill>
                  <a:srgbClr val="F5844C"/>
                </a:solidFill>
              </a:rPr>
              <a:t> </a:t>
            </a:r>
            <a:r>
              <a:rPr lang="en-US" sz="1600" dirty="0">
                <a:solidFill>
                  <a:srgbClr val="F5844C"/>
                </a:solidFill>
              </a:rPr>
              <a:t>         </a:t>
            </a:r>
            <a:r>
              <a:rPr lang="en-US" sz="1600" dirty="0" err="1">
                <a:solidFill>
                  <a:srgbClr val="F5844C"/>
                </a:solidFill>
              </a:rPr>
              <a:t>wgt</a:t>
            </a:r>
            <a:r>
              <a:rPr lang="en-US" sz="1600" dirty="0">
                <a:solidFill>
                  <a:srgbClr val="FF8040"/>
                </a:solidFill>
              </a:rPr>
              <a:t>=</a:t>
            </a:r>
            <a:r>
              <a:rPr lang="en-US" sz="1600" dirty="0">
                <a:solidFill>
                  <a:srgbClr val="993300"/>
                </a:solidFill>
              </a:rPr>
              <a:t>"</a:t>
            </a:r>
            <a:r>
              <a:rPr lang="en-US" sz="1600" dirty="0" err="1">
                <a:solidFill>
                  <a:srgbClr val="993300"/>
                </a:solidFill>
              </a:rPr>
              <a:t>wgt</a:t>
            </a:r>
            <a:r>
              <a:rPr lang="en-US" sz="1600" dirty="0">
                <a:solidFill>
                  <a:srgbClr val="993300"/>
                </a:solidFill>
              </a:rPr>
              <a:t>"</a:t>
            </a:r>
            <a:r>
              <a:rPr lang="en-US" sz="1600" dirty="0">
                <a:solidFill>
                  <a:srgbClr val="F5844C"/>
                </a:solidFill>
              </a:rPr>
              <a:t> files</a:t>
            </a:r>
            <a:r>
              <a:rPr lang="en-US" sz="1600" dirty="0">
                <a:solidFill>
                  <a:srgbClr val="FF8040"/>
                </a:solidFill>
              </a:rPr>
              <a:t>=</a:t>
            </a:r>
            <a:r>
              <a:rPr lang="en-US" sz="1600" dirty="0">
                <a:solidFill>
                  <a:srgbClr val="993300"/>
                </a:solidFill>
              </a:rPr>
              <a:t>"F1"</a:t>
            </a:r>
            <a:r>
              <a:rPr lang="en-US" sz="1600" dirty="0">
                <a:solidFill>
                  <a:srgbClr val="F5844C"/>
                </a:solidFill>
              </a:rPr>
              <a:t> </a:t>
            </a:r>
            <a:endParaRPr lang="en-US" sz="1600" dirty="0">
              <a:solidFill>
                <a:srgbClr val="F5844C"/>
              </a:solidFill>
            </a:endParaRPr>
          </a:p>
          <a:p>
            <a:r>
              <a:rPr lang="en-US" sz="1600" dirty="0">
                <a:solidFill>
                  <a:srgbClr val="F5844C"/>
                </a:solidFill>
              </a:rPr>
              <a:t> </a:t>
            </a:r>
            <a:r>
              <a:rPr lang="en-US" sz="1600" dirty="0">
                <a:solidFill>
                  <a:srgbClr val="F5844C"/>
                </a:solidFill>
              </a:rPr>
              <a:t>         </a:t>
            </a:r>
            <a:r>
              <a:rPr lang="en-US" sz="1600" dirty="0" err="1">
                <a:solidFill>
                  <a:srgbClr val="F5844C"/>
                </a:solidFill>
              </a:rPr>
              <a:t>dcml</a:t>
            </a:r>
            <a:r>
              <a:rPr lang="en-US" sz="1600" dirty="0">
                <a:solidFill>
                  <a:srgbClr val="FF8040"/>
                </a:solidFill>
              </a:rPr>
              <a:t>=</a:t>
            </a:r>
            <a:r>
              <a:rPr lang="en-US" sz="1600" dirty="0">
                <a:solidFill>
                  <a:srgbClr val="993300"/>
                </a:solidFill>
              </a:rPr>
              <a:t>"2"</a:t>
            </a:r>
            <a:r>
              <a:rPr lang="en-US" sz="1600" dirty="0">
                <a:solidFill>
                  <a:srgbClr val="F5844C"/>
                </a:solidFill>
              </a:rPr>
              <a:t> </a:t>
            </a:r>
            <a:r>
              <a:rPr lang="en-US" sz="1600" dirty="0" err="1">
                <a:solidFill>
                  <a:srgbClr val="F5844C"/>
                </a:solidFill>
              </a:rPr>
              <a:t>intrvl</a:t>
            </a:r>
            <a:r>
              <a:rPr lang="en-US" sz="1600" dirty="0">
                <a:solidFill>
                  <a:srgbClr val="FF8040"/>
                </a:solidFill>
              </a:rPr>
              <a:t>=</a:t>
            </a:r>
            <a:r>
              <a:rPr lang="en-US" sz="1600" dirty="0">
                <a:solidFill>
                  <a:srgbClr val="993300"/>
                </a:solidFill>
              </a:rPr>
              <a:t>"</a:t>
            </a:r>
            <a:r>
              <a:rPr lang="en-US" sz="1600" dirty="0" err="1">
                <a:solidFill>
                  <a:srgbClr val="993300"/>
                </a:solidFill>
              </a:rPr>
              <a:t>contin</a:t>
            </a:r>
            <a:r>
              <a:rPr lang="en-US" sz="1600" dirty="0">
                <a:solidFill>
                  <a:srgbClr val="993300"/>
                </a:solidFill>
              </a:rPr>
              <a: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a:solidFill>
                  <a:srgbClr val="000096"/>
                </a:solidFill>
              </a:rPr>
              <a:t>location</a:t>
            </a:r>
            <a:r>
              <a:rPr lang="en-US" sz="1600" dirty="0">
                <a:solidFill>
                  <a:srgbClr val="F5844C"/>
                </a:solidFill>
              </a:rPr>
              <a:t> width</a:t>
            </a:r>
            <a:r>
              <a:rPr lang="en-US" sz="1600" dirty="0">
                <a:solidFill>
                  <a:srgbClr val="FF8040"/>
                </a:solidFill>
              </a:rPr>
              <a:t>=</a:t>
            </a:r>
            <a:r>
              <a:rPr lang="en-US" sz="1600" dirty="0">
                <a:solidFill>
                  <a:srgbClr val="993300"/>
                </a:solidFill>
              </a:rPr>
              <a:t>"4"</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labl</a:t>
            </a:r>
            <a:r>
              <a:rPr lang="en-US" sz="1600" dirty="0">
                <a:solidFill>
                  <a:srgbClr val="000096"/>
                </a:solidFill>
              </a:rPr>
              <a:t>&gt;</a:t>
            </a:r>
            <a:r>
              <a:rPr lang="en-US" sz="1600" dirty="0">
                <a:solidFill>
                  <a:srgbClr val="000000"/>
                </a:solidFill>
              </a:rPr>
              <a:t> Post-stratification weight including design weight </a:t>
            </a:r>
            <a:r>
              <a:rPr lang="en-US" sz="1600" dirty="0">
                <a:solidFill>
                  <a:srgbClr val="000096"/>
                </a:solidFill>
              </a:rPr>
              <a:t>&lt;/</a:t>
            </a:r>
            <a:r>
              <a:rPr lang="en-US" sz="1600" dirty="0" err="1">
                <a:solidFill>
                  <a:srgbClr val="000096"/>
                </a:solidFill>
              </a:rPr>
              <a:t>labl</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qstnLit</a:t>
            </a:r>
            <a:r>
              <a:rPr lang="en-US" sz="1600" dirty="0">
                <a:solidFill>
                  <a:srgbClr val="000096"/>
                </a:solidFill>
              </a:rPr>
              <a:t>&gt;</a:t>
            </a:r>
            <a:r>
              <a:rPr lang="en-US" sz="1600" dirty="0">
                <a:solidFill>
                  <a:srgbClr val="000000"/>
                </a:solidFill>
              </a:rPr>
              <a:t> R35 Post-stratification weight including design weight </a:t>
            </a:r>
            <a:r>
              <a:rPr lang="en-US" sz="1600" dirty="0">
                <a:solidFill>
                  <a:srgbClr val="000096"/>
                </a:solidFill>
              </a:rPr>
              <a:t>&lt;/</a:t>
            </a:r>
            <a:r>
              <a:rPr lang="en-US" sz="1600" dirty="0" err="1">
                <a:solidFill>
                  <a:srgbClr val="000096"/>
                </a:solidFill>
              </a:rPr>
              <a:t>qstnLit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valrng</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a:solidFill>
                  <a:srgbClr val="000096"/>
                </a:solidFill>
              </a:rPr>
              <a:t>range</a:t>
            </a:r>
            <a:r>
              <a:rPr lang="en-US" sz="1600" dirty="0">
                <a:solidFill>
                  <a:srgbClr val="F5844C"/>
                </a:solidFill>
              </a:rPr>
              <a:t> UNITS</a:t>
            </a:r>
            <a:r>
              <a:rPr lang="en-US" sz="1600" dirty="0">
                <a:solidFill>
                  <a:srgbClr val="FF8040"/>
                </a:solidFill>
              </a:rPr>
              <a:t>=</a:t>
            </a:r>
            <a:r>
              <a:rPr lang="en-US" sz="1600" dirty="0">
                <a:solidFill>
                  <a:srgbClr val="993300"/>
                </a:solidFill>
              </a:rPr>
              <a:t>"REAL"</a:t>
            </a:r>
            <a:r>
              <a:rPr lang="en-US" sz="1600" dirty="0">
                <a:solidFill>
                  <a:srgbClr val="F5844C"/>
                </a:solidFill>
              </a:rPr>
              <a:t> </a:t>
            </a:r>
            <a:endParaRPr lang="en-US" sz="1600" dirty="0">
              <a:solidFill>
                <a:srgbClr val="F5844C"/>
              </a:solidFill>
            </a:endParaRPr>
          </a:p>
          <a:p>
            <a:r>
              <a:rPr lang="en-US" sz="1600" dirty="0">
                <a:solidFill>
                  <a:srgbClr val="F5844C"/>
                </a:solidFill>
              </a:rPr>
              <a:t> </a:t>
            </a:r>
            <a:r>
              <a:rPr lang="en-US" sz="1600" dirty="0">
                <a:solidFill>
                  <a:srgbClr val="F5844C"/>
                </a:solidFill>
              </a:rPr>
              <a:t>                     min</a:t>
            </a:r>
            <a:r>
              <a:rPr lang="en-US" sz="1600" dirty="0">
                <a:solidFill>
                  <a:srgbClr val="FF8040"/>
                </a:solidFill>
              </a:rPr>
              <a:t>=</a:t>
            </a:r>
            <a:r>
              <a:rPr lang="en-US" sz="1600" dirty="0">
                <a:solidFill>
                  <a:srgbClr val="993300"/>
                </a:solidFill>
              </a:rPr>
              <a:t>"0.000750077458907839"</a:t>
            </a:r>
            <a:r>
              <a:rPr lang="en-US" sz="1600" dirty="0">
                <a:solidFill>
                  <a:srgbClr val="F5844C"/>
                </a:solidFill>
              </a:rPr>
              <a:t> </a:t>
            </a:r>
            <a:endParaRPr lang="en-US" sz="1600" dirty="0">
              <a:solidFill>
                <a:srgbClr val="F5844C"/>
              </a:solidFill>
            </a:endParaRPr>
          </a:p>
          <a:p>
            <a:r>
              <a:rPr lang="en-US" sz="1600" dirty="0">
                <a:solidFill>
                  <a:srgbClr val="F5844C"/>
                </a:solidFill>
              </a:rPr>
              <a:t> </a:t>
            </a:r>
            <a:r>
              <a:rPr lang="en-US" sz="1600" dirty="0">
                <a:solidFill>
                  <a:srgbClr val="F5844C"/>
                </a:solidFill>
              </a:rPr>
              <a:t>                     max</a:t>
            </a:r>
            <a:r>
              <a:rPr lang="en-US" sz="1600" dirty="0">
                <a:solidFill>
                  <a:srgbClr val="FF8040"/>
                </a:solidFill>
              </a:rPr>
              <a:t>=</a:t>
            </a:r>
            <a:r>
              <a:rPr lang="en-US" sz="1600" dirty="0">
                <a:solidFill>
                  <a:srgbClr val="993300"/>
                </a:solidFill>
              </a:rPr>
              <a:t>"6.85496650535486"</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valrng</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2000" dirty="0">
                <a:solidFill>
                  <a:srgbClr val="000096"/>
                </a:solidFill>
              </a:rPr>
              <a:t>&lt;</a:t>
            </a:r>
            <a:r>
              <a:rPr lang="en-US" sz="2000" b="1" dirty="0" err="1">
                <a:solidFill>
                  <a:srgbClr val="000096"/>
                </a:solidFill>
              </a:rPr>
              <a:t>sumStat</a:t>
            </a:r>
            <a:r>
              <a:rPr lang="en-US" sz="2000" dirty="0">
                <a:solidFill>
                  <a:srgbClr val="F5844C"/>
                </a:solidFill>
              </a:rPr>
              <a:t> type</a:t>
            </a:r>
            <a:r>
              <a:rPr lang="en-US" sz="2000" dirty="0">
                <a:solidFill>
                  <a:srgbClr val="FF8040"/>
                </a:solidFill>
              </a:rPr>
              <a:t>=</a:t>
            </a:r>
            <a:r>
              <a:rPr lang="en-US" sz="2000" dirty="0">
                <a:solidFill>
                  <a:srgbClr val="993300"/>
                </a:solidFill>
              </a:rPr>
              <a:t>"</a:t>
            </a:r>
            <a:r>
              <a:rPr lang="en-US" sz="2000" dirty="0" err="1">
                <a:solidFill>
                  <a:srgbClr val="993300"/>
                </a:solidFill>
              </a:rPr>
              <a:t>vald</a:t>
            </a:r>
            <a:r>
              <a:rPr lang="en-US" sz="2000" dirty="0">
                <a:solidFill>
                  <a:srgbClr val="993300"/>
                </a:solidFill>
              </a:rPr>
              <a:t>"</a:t>
            </a:r>
            <a:r>
              <a:rPr lang="en-US" sz="2000" dirty="0">
                <a:solidFill>
                  <a:srgbClr val="000096"/>
                </a:solidFill>
              </a:rPr>
              <a:t>&gt;</a:t>
            </a:r>
            <a:r>
              <a:rPr lang="en-US" sz="2000" dirty="0">
                <a:solidFill>
                  <a:srgbClr val="000000"/>
                </a:solidFill>
              </a:rPr>
              <a:t> 42359 </a:t>
            </a:r>
            <a:r>
              <a:rPr lang="en-US" sz="2000" dirty="0">
                <a:solidFill>
                  <a:srgbClr val="000096"/>
                </a:solidFill>
              </a:rPr>
              <a:t>&lt;/</a:t>
            </a:r>
            <a:r>
              <a:rPr lang="en-US" sz="2000" dirty="0" err="1">
                <a:solidFill>
                  <a:srgbClr val="000096"/>
                </a:solidFill>
              </a:rPr>
              <a:t>sumStat</a:t>
            </a:r>
            <a:r>
              <a:rPr lang="en-US" sz="20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sumStat</a:t>
            </a:r>
            <a:r>
              <a:rPr lang="en-US" sz="1600" dirty="0">
                <a:solidFill>
                  <a:srgbClr val="F5844C"/>
                </a:solidFill>
              </a:rPr>
              <a:t> type</a:t>
            </a:r>
            <a:r>
              <a:rPr lang="en-US" sz="1600" dirty="0">
                <a:solidFill>
                  <a:srgbClr val="FF8040"/>
                </a:solidFill>
              </a:rPr>
              <a:t>=</a:t>
            </a:r>
            <a:r>
              <a:rPr lang="en-US" sz="1600" dirty="0">
                <a:solidFill>
                  <a:srgbClr val="993300"/>
                </a:solidFill>
              </a:rPr>
              <a:t>"</a:t>
            </a:r>
            <a:r>
              <a:rPr lang="en-US" sz="1600" dirty="0" err="1">
                <a:solidFill>
                  <a:srgbClr val="993300"/>
                </a:solidFill>
              </a:rPr>
              <a:t>invd</a:t>
            </a:r>
            <a:r>
              <a:rPr lang="en-US" sz="1600" dirty="0">
                <a:solidFill>
                  <a:srgbClr val="993300"/>
                </a:solidFill>
              </a:rPr>
              <a:t>"</a:t>
            </a:r>
            <a:r>
              <a:rPr lang="en-US" sz="1600" dirty="0">
                <a:solidFill>
                  <a:srgbClr val="000096"/>
                </a:solidFill>
              </a:rPr>
              <a:t>&gt;</a:t>
            </a:r>
            <a:r>
              <a:rPr lang="en-US" sz="1600" dirty="0">
                <a:solidFill>
                  <a:srgbClr val="000000"/>
                </a:solidFill>
              </a:rPr>
              <a:t> 0 </a:t>
            </a:r>
            <a:r>
              <a:rPr lang="en-US" sz="1600" dirty="0">
                <a:solidFill>
                  <a:srgbClr val="000096"/>
                </a:solidFill>
              </a:rPr>
              <a:t>&lt;/</a:t>
            </a:r>
            <a:r>
              <a:rPr lang="en-US" sz="1600" dirty="0" err="1">
                <a:solidFill>
                  <a:srgbClr val="000096"/>
                </a:solidFill>
              </a:rPr>
              <a:t>sumStat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varFormat</a:t>
            </a:r>
            <a:r>
              <a:rPr lang="en-US" sz="1600" dirty="0">
                <a:solidFill>
                  <a:srgbClr val="F5844C"/>
                </a:solidFill>
              </a:rPr>
              <a:t> type</a:t>
            </a:r>
            <a:r>
              <a:rPr lang="en-US" sz="1600" dirty="0">
                <a:solidFill>
                  <a:srgbClr val="FF8040"/>
                </a:solidFill>
              </a:rPr>
              <a:t>=</a:t>
            </a:r>
            <a:r>
              <a:rPr lang="en-US" sz="1600" dirty="0">
                <a:solidFill>
                  <a:srgbClr val="993300"/>
                </a:solidFill>
              </a:rPr>
              <a:t>"numeric"</a:t>
            </a:r>
            <a:r>
              <a:rPr lang="en-US" sz="1600" dirty="0">
                <a:solidFill>
                  <a:srgbClr val="F5844C"/>
                </a:solidFill>
              </a:rPr>
              <a:t> schema</a:t>
            </a:r>
            <a:r>
              <a:rPr lang="en-US" sz="1600" dirty="0">
                <a:solidFill>
                  <a:srgbClr val="FF8040"/>
                </a:solidFill>
              </a:rPr>
              <a:t>=</a:t>
            </a:r>
            <a:r>
              <a:rPr lang="en-US" sz="1600" dirty="0">
                <a:solidFill>
                  <a:srgbClr val="993300"/>
                </a:solidFill>
              </a:rPr>
              <a:t>"other"</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96"/>
                </a:solidFill>
              </a:rPr>
              <a:t>&lt;/</a:t>
            </a:r>
            <a:r>
              <a:rPr lang="en-US" sz="1600" dirty="0" err="1">
                <a:solidFill>
                  <a:srgbClr val="000096"/>
                </a:solidFill>
              </a:rPr>
              <a:t>var</a:t>
            </a:r>
            <a:r>
              <a:rPr lang="en-US" sz="1600" dirty="0">
                <a:solidFill>
                  <a:srgbClr val="000096"/>
                </a:solidFill>
              </a:rPr>
              <a:t>&gt;</a:t>
            </a:r>
            <a:endParaRPr lang="en-US" sz="1600" dirty="0"/>
          </a:p>
        </p:txBody>
      </p:sp>
      <p:sp>
        <p:nvSpPr>
          <p:cNvPr id="63" name="Rectangle 62"/>
          <p:cNvSpPr/>
          <p:nvPr/>
        </p:nvSpPr>
        <p:spPr>
          <a:xfrm>
            <a:off x="128227" y="6416151"/>
            <a:ext cx="3922426" cy="4647426"/>
          </a:xfrm>
          <a:prstGeom prst="rect">
            <a:avLst/>
          </a:prstGeom>
        </p:spPr>
        <p:txBody>
          <a:bodyPr wrap="square">
            <a:spAutoFit/>
          </a:bodyPr>
          <a:lstStyle/>
          <a:p>
            <a:r>
              <a:rPr lang="en-US" sz="1600" dirty="0">
                <a:solidFill>
                  <a:srgbClr val="000000"/>
                </a:solidFill>
              </a:rPr>
              <a:t> </a:t>
            </a:r>
            <a:r>
              <a:rPr lang="en-US" sz="1600" dirty="0">
                <a:solidFill>
                  <a:srgbClr val="000096"/>
                </a:solidFill>
              </a:rPr>
              <a:t>&lt;</a:t>
            </a:r>
            <a:r>
              <a:rPr lang="en-US" sz="2000" b="1" dirty="0" err="1">
                <a:solidFill>
                  <a:srgbClr val="000096"/>
                </a:solidFill>
              </a:rPr>
              <a:t>var</a:t>
            </a:r>
            <a:r>
              <a:rPr lang="en-US" sz="1600" dirty="0">
                <a:solidFill>
                  <a:srgbClr val="F5844C"/>
                </a:solidFill>
              </a:rPr>
              <a:t> ID</a:t>
            </a:r>
            <a:r>
              <a:rPr lang="en-US" sz="1600" dirty="0">
                <a:solidFill>
                  <a:srgbClr val="FF8040"/>
                </a:solidFill>
              </a:rPr>
              <a:t>=</a:t>
            </a:r>
            <a:r>
              <a:rPr lang="en-US" sz="1600" dirty="0">
                <a:solidFill>
                  <a:srgbClr val="993300"/>
                </a:solidFill>
              </a:rPr>
              <a:t>"V564"</a:t>
            </a:r>
            <a:r>
              <a:rPr lang="en-US" sz="1600" dirty="0">
                <a:solidFill>
                  <a:srgbClr val="F5844C"/>
                </a:solidFill>
              </a:rPr>
              <a:t> name</a:t>
            </a:r>
            <a:r>
              <a:rPr lang="en-US" sz="1600" dirty="0">
                <a:solidFill>
                  <a:srgbClr val="FF8040"/>
                </a:solidFill>
              </a:rPr>
              <a:t>=</a:t>
            </a:r>
            <a:r>
              <a:rPr lang="en-US" sz="1600" dirty="0">
                <a:solidFill>
                  <a:srgbClr val="993300"/>
                </a:solidFill>
              </a:rPr>
              <a:t>"</a:t>
            </a:r>
            <a:r>
              <a:rPr lang="en-US" sz="1600" dirty="0" err="1">
                <a:solidFill>
                  <a:srgbClr val="993300"/>
                </a:solidFill>
              </a:rPr>
              <a:t>dweight</a:t>
            </a:r>
            <a:r>
              <a:rPr lang="en-US" sz="1600" dirty="0">
                <a:solidFill>
                  <a:srgbClr val="993300"/>
                </a:solidFill>
              </a:rPr>
              <a:t>"</a:t>
            </a:r>
            <a:r>
              <a:rPr lang="en-US" sz="1600" dirty="0">
                <a:solidFill>
                  <a:srgbClr val="F5844C"/>
                </a:solidFill>
              </a:rPr>
              <a:t> </a:t>
            </a:r>
            <a:r>
              <a:rPr lang="en-US" sz="1600" dirty="0" err="1">
                <a:solidFill>
                  <a:srgbClr val="F5844C"/>
                </a:solidFill>
              </a:rPr>
              <a:t>wgt</a:t>
            </a:r>
            <a:r>
              <a:rPr lang="en-US" sz="1600" dirty="0">
                <a:solidFill>
                  <a:srgbClr val="FF8040"/>
                </a:solidFill>
              </a:rPr>
              <a:t>=</a:t>
            </a:r>
            <a:r>
              <a:rPr lang="en-US" sz="1600" dirty="0">
                <a:solidFill>
                  <a:srgbClr val="993300"/>
                </a:solidFill>
              </a:rPr>
              <a:t>"</a:t>
            </a:r>
            <a:r>
              <a:rPr lang="en-US" sz="1600" dirty="0" err="1">
                <a:solidFill>
                  <a:srgbClr val="993300"/>
                </a:solidFill>
              </a:rPr>
              <a:t>wgt</a:t>
            </a:r>
            <a:r>
              <a:rPr lang="en-US" sz="1600" dirty="0">
                <a:solidFill>
                  <a:srgbClr val="993300"/>
                </a:solidFill>
              </a:rPr>
              <a:t>"</a:t>
            </a:r>
          </a:p>
          <a:p>
            <a:r>
              <a:rPr lang="en-US" sz="1600" dirty="0">
                <a:solidFill>
                  <a:srgbClr val="993300"/>
                </a:solidFill>
              </a:rPr>
              <a:t> </a:t>
            </a:r>
            <a:r>
              <a:rPr lang="en-US" sz="1600" dirty="0">
                <a:solidFill>
                  <a:srgbClr val="993300"/>
                </a:solidFill>
              </a:rPr>
              <a:t> </a:t>
            </a:r>
            <a:r>
              <a:rPr lang="en-US" sz="1600" dirty="0">
                <a:solidFill>
                  <a:srgbClr val="000000"/>
                </a:solidFill>
              </a:rPr>
              <a:t> </a:t>
            </a:r>
            <a:r>
              <a:rPr lang="en-US" sz="1600" dirty="0">
                <a:solidFill>
                  <a:srgbClr val="993300"/>
                </a:solidFill>
              </a:rPr>
              <a:t>        </a:t>
            </a:r>
            <a:r>
              <a:rPr lang="en-US" sz="1600" dirty="0">
                <a:solidFill>
                  <a:srgbClr val="F5844C"/>
                </a:solidFill>
              </a:rPr>
              <a:t> </a:t>
            </a:r>
            <a:r>
              <a:rPr lang="en-US" sz="1600" dirty="0">
                <a:solidFill>
                  <a:srgbClr val="F5844C"/>
                </a:solidFill>
              </a:rPr>
              <a:t>files</a:t>
            </a:r>
            <a:r>
              <a:rPr lang="en-US" sz="1600" dirty="0">
                <a:solidFill>
                  <a:srgbClr val="FF8040"/>
                </a:solidFill>
              </a:rPr>
              <a:t>=</a:t>
            </a:r>
            <a:r>
              <a:rPr lang="en-US" sz="1600" dirty="0">
                <a:solidFill>
                  <a:srgbClr val="993300"/>
                </a:solidFill>
              </a:rPr>
              <a:t>"F1"</a:t>
            </a:r>
            <a:r>
              <a:rPr lang="en-US" sz="1600" dirty="0">
                <a:solidFill>
                  <a:srgbClr val="F5844C"/>
                </a:solidFill>
              </a:rPr>
              <a:t> </a:t>
            </a:r>
            <a:r>
              <a:rPr lang="en-US" sz="1600" dirty="0" err="1">
                <a:solidFill>
                  <a:srgbClr val="F5844C"/>
                </a:solidFill>
              </a:rPr>
              <a:t>dcml</a:t>
            </a:r>
            <a:r>
              <a:rPr lang="en-US" sz="1600" dirty="0">
                <a:solidFill>
                  <a:srgbClr val="FF8040"/>
                </a:solidFill>
              </a:rPr>
              <a:t>=</a:t>
            </a:r>
            <a:r>
              <a:rPr lang="en-US" sz="1600" dirty="0">
                <a:solidFill>
                  <a:srgbClr val="993300"/>
                </a:solidFill>
              </a:rPr>
              <a:t>"2"</a:t>
            </a:r>
            <a:r>
              <a:rPr lang="en-US" sz="1600" dirty="0">
                <a:solidFill>
                  <a:srgbClr val="F5844C"/>
                </a:solidFill>
              </a:rPr>
              <a:t> </a:t>
            </a:r>
            <a:r>
              <a:rPr lang="en-US" sz="1600" dirty="0" err="1">
                <a:solidFill>
                  <a:srgbClr val="F5844C"/>
                </a:solidFill>
              </a:rPr>
              <a:t>intrvl</a:t>
            </a:r>
            <a:r>
              <a:rPr lang="en-US" sz="1600" dirty="0">
                <a:solidFill>
                  <a:srgbClr val="FF8040"/>
                </a:solidFill>
              </a:rPr>
              <a:t>=</a:t>
            </a:r>
            <a:r>
              <a:rPr lang="en-US" sz="1600" dirty="0">
                <a:solidFill>
                  <a:srgbClr val="993300"/>
                </a:solidFill>
              </a:rPr>
              <a:t>"</a:t>
            </a:r>
            <a:r>
              <a:rPr lang="en-US" sz="1600" dirty="0" err="1">
                <a:solidFill>
                  <a:srgbClr val="993300"/>
                </a:solidFill>
              </a:rPr>
              <a:t>contin</a:t>
            </a:r>
            <a:r>
              <a:rPr lang="en-US" sz="1600" dirty="0">
                <a:solidFill>
                  <a:srgbClr val="993300"/>
                </a:solidFill>
              </a:rPr>
              <a: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a:solidFill>
                  <a:srgbClr val="000096"/>
                </a:solidFill>
              </a:rPr>
              <a:t>location</a:t>
            </a:r>
            <a:r>
              <a:rPr lang="en-US" sz="1600" dirty="0">
                <a:solidFill>
                  <a:srgbClr val="F5844C"/>
                </a:solidFill>
              </a:rPr>
              <a:t> width</a:t>
            </a:r>
            <a:r>
              <a:rPr lang="en-US" sz="1600" dirty="0">
                <a:solidFill>
                  <a:srgbClr val="FF8040"/>
                </a:solidFill>
              </a:rPr>
              <a:t>=</a:t>
            </a:r>
            <a:r>
              <a:rPr lang="en-US" sz="1600" dirty="0">
                <a:solidFill>
                  <a:srgbClr val="993300"/>
                </a:solidFill>
              </a:rPr>
              <a:t>"4"</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00"/>
                </a:solidFill>
              </a:rPr>
              <a:t>   </a:t>
            </a:r>
            <a:r>
              <a:rPr lang="en-US" sz="2000" dirty="0">
                <a:solidFill>
                  <a:srgbClr val="000096"/>
                </a:solidFill>
              </a:rPr>
              <a:t>&lt;</a:t>
            </a:r>
            <a:r>
              <a:rPr lang="en-US" sz="2000" b="1" dirty="0" err="1">
                <a:solidFill>
                  <a:srgbClr val="000096"/>
                </a:solidFill>
              </a:rPr>
              <a:t>labl</a:t>
            </a:r>
            <a:r>
              <a:rPr lang="en-US" sz="2000" dirty="0">
                <a:solidFill>
                  <a:srgbClr val="000096"/>
                </a:solidFill>
              </a:rPr>
              <a:t>&gt;</a:t>
            </a:r>
            <a:r>
              <a:rPr lang="en-US" sz="2000" dirty="0">
                <a:solidFill>
                  <a:srgbClr val="000000"/>
                </a:solidFill>
              </a:rPr>
              <a:t> Design weight </a:t>
            </a:r>
            <a:r>
              <a:rPr lang="en-US" sz="2000" dirty="0">
                <a:solidFill>
                  <a:srgbClr val="000096"/>
                </a:solidFill>
              </a:rPr>
              <a:t>&lt;/</a:t>
            </a:r>
            <a:r>
              <a:rPr lang="en-US" sz="2000" dirty="0" err="1">
                <a:solidFill>
                  <a:srgbClr val="000096"/>
                </a:solidFill>
              </a:rPr>
              <a:t>labl</a:t>
            </a:r>
            <a:r>
              <a:rPr lang="en-US" sz="20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qstnLit</a:t>
            </a:r>
            <a:r>
              <a:rPr lang="en-US" sz="1600" dirty="0">
                <a:solidFill>
                  <a:srgbClr val="000096"/>
                </a:solidFill>
              </a:rPr>
              <a:t>&gt;</a:t>
            </a:r>
            <a:r>
              <a:rPr lang="en-US" sz="1600" dirty="0">
                <a:solidFill>
                  <a:srgbClr val="000000"/>
                </a:solidFill>
              </a:rPr>
              <a:t> R34 Design weight </a:t>
            </a:r>
            <a:r>
              <a:rPr lang="en-US" sz="1600" dirty="0">
                <a:solidFill>
                  <a:srgbClr val="000096"/>
                </a:solidFill>
              </a:rPr>
              <a:t>&lt;/</a:t>
            </a:r>
            <a:r>
              <a:rPr lang="en-US" sz="1600" dirty="0" err="1">
                <a:solidFill>
                  <a:srgbClr val="000096"/>
                </a:solidFill>
              </a:rPr>
              <a:t>qstnLit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qstn</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valrng</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00"/>
                </a:solidFill>
              </a:rPr>
              <a:t>   </a:t>
            </a:r>
            <a:r>
              <a:rPr lang="en-US" sz="1600" dirty="0">
                <a:solidFill>
                  <a:srgbClr val="000096"/>
                </a:solidFill>
              </a:rPr>
              <a:t>&lt;range</a:t>
            </a:r>
            <a:r>
              <a:rPr lang="en-US" sz="1600" dirty="0">
                <a:solidFill>
                  <a:srgbClr val="F5844C"/>
                </a:solidFill>
              </a:rPr>
              <a:t> UNITS</a:t>
            </a:r>
            <a:r>
              <a:rPr lang="en-US" sz="1600" dirty="0">
                <a:solidFill>
                  <a:srgbClr val="FF8040"/>
                </a:solidFill>
              </a:rPr>
              <a:t>=</a:t>
            </a:r>
            <a:r>
              <a:rPr lang="en-US" sz="1600" dirty="0">
                <a:solidFill>
                  <a:srgbClr val="993300"/>
                </a:solidFill>
              </a:rPr>
              <a:t>"</a:t>
            </a:r>
            <a:r>
              <a:rPr lang="en-US" sz="1600" dirty="0">
                <a:solidFill>
                  <a:srgbClr val="993300"/>
                </a:solidFill>
              </a:rPr>
              <a:t>REAL"                   </a:t>
            </a:r>
          </a:p>
          <a:p>
            <a:r>
              <a:rPr lang="en-US" sz="1600" dirty="0">
                <a:solidFill>
                  <a:srgbClr val="993300"/>
                </a:solidFill>
              </a:rPr>
              <a:t> </a:t>
            </a:r>
            <a:r>
              <a:rPr lang="en-US" sz="1600" dirty="0">
                <a:solidFill>
                  <a:srgbClr val="993300"/>
                </a:solidFill>
              </a:rPr>
              <a:t>                   </a:t>
            </a:r>
            <a:r>
              <a:rPr lang="en-US" sz="1600" dirty="0">
                <a:solidFill>
                  <a:srgbClr val="F5844C"/>
                </a:solidFill>
              </a:rPr>
              <a:t>min</a:t>
            </a:r>
            <a:r>
              <a:rPr lang="en-US" sz="1600" dirty="0">
                <a:solidFill>
                  <a:srgbClr val="FF8040"/>
                </a:solidFill>
              </a:rPr>
              <a:t>=</a:t>
            </a:r>
            <a:r>
              <a:rPr lang="en-US" sz="1600" dirty="0">
                <a:solidFill>
                  <a:srgbClr val="993300"/>
                </a:solidFill>
              </a:rPr>
              <a:t>"</a:t>
            </a:r>
            <a:r>
              <a:rPr lang="en-US" sz="1600" dirty="0">
                <a:solidFill>
                  <a:srgbClr val="993300"/>
                </a:solidFill>
              </a:rPr>
              <a:t>0.0044"</a:t>
            </a:r>
            <a:r>
              <a:rPr lang="en-US" sz="1600" dirty="0">
                <a:solidFill>
                  <a:srgbClr val="F5844C"/>
                </a:solidFill>
              </a:rPr>
              <a:t>max</a:t>
            </a:r>
            <a:r>
              <a:rPr lang="en-US" sz="1600" dirty="0">
                <a:solidFill>
                  <a:srgbClr val="FF8040"/>
                </a:solidFill>
              </a:rPr>
              <a:t>=</a:t>
            </a:r>
            <a:r>
              <a:rPr lang="en-US" sz="1600" dirty="0">
                <a:solidFill>
                  <a:srgbClr val="993300"/>
                </a:solidFill>
              </a:rPr>
              <a:t>"4.34"</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valrng</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sumStat</a:t>
            </a:r>
            <a:r>
              <a:rPr lang="en-US" sz="1600" dirty="0">
                <a:solidFill>
                  <a:srgbClr val="F5844C"/>
                </a:solidFill>
              </a:rPr>
              <a:t> type</a:t>
            </a:r>
            <a:r>
              <a:rPr lang="en-US" sz="1600" dirty="0">
                <a:solidFill>
                  <a:srgbClr val="FF8040"/>
                </a:solidFill>
              </a:rPr>
              <a:t>=</a:t>
            </a:r>
            <a:r>
              <a:rPr lang="en-US" sz="1600" dirty="0">
                <a:solidFill>
                  <a:srgbClr val="993300"/>
                </a:solidFill>
              </a:rPr>
              <a:t>"</a:t>
            </a:r>
            <a:r>
              <a:rPr lang="en-US" sz="1600" dirty="0" err="1">
                <a:solidFill>
                  <a:srgbClr val="993300"/>
                </a:solidFill>
              </a:rPr>
              <a:t>vald</a:t>
            </a:r>
            <a:r>
              <a:rPr lang="en-US" sz="1600" dirty="0">
                <a:solidFill>
                  <a:srgbClr val="993300"/>
                </a:solidFill>
              </a:rPr>
              <a:t>"</a:t>
            </a:r>
            <a:r>
              <a:rPr lang="en-US" sz="1600" dirty="0">
                <a:solidFill>
                  <a:srgbClr val="000096"/>
                </a:solidFill>
              </a:rPr>
              <a:t>&gt;</a:t>
            </a:r>
            <a:r>
              <a:rPr lang="en-US" sz="1600" dirty="0">
                <a:solidFill>
                  <a:srgbClr val="000000"/>
                </a:solidFill>
              </a:rPr>
              <a:t> 42359 </a:t>
            </a:r>
            <a:r>
              <a:rPr lang="en-US" sz="1600" dirty="0">
                <a:solidFill>
                  <a:srgbClr val="000000"/>
                </a:solidFill>
              </a:rPr>
              <a:t>   </a:t>
            </a:r>
            <a:r>
              <a:rPr lang="en-US" sz="1600" dirty="0">
                <a:solidFill>
                  <a:srgbClr val="000096"/>
                </a:solidFill>
              </a:rPr>
              <a:t>&lt;/</a:t>
            </a:r>
            <a:r>
              <a:rPr lang="en-US" sz="1600" dirty="0" err="1">
                <a:solidFill>
                  <a:srgbClr val="000096"/>
                </a:solidFill>
              </a:rPr>
              <a:t>sumStat</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sumStat</a:t>
            </a:r>
            <a:r>
              <a:rPr lang="en-US" sz="1600" dirty="0">
                <a:solidFill>
                  <a:srgbClr val="F5844C"/>
                </a:solidFill>
              </a:rPr>
              <a:t> type</a:t>
            </a:r>
            <a:r>
              <a:rPr lang="en-US" sz="1600" dirty="0">
                <a:solidFill>
                  <a:srgbClr val="FF8040"/>
                </a:solidFill>
              </a:rPr>
              <a:t>=</a:t>
            </a:r>
            <a:r>
              <a:rPr lang="en-US" sz="1600" dirty="0">
                <a:solidFill>
                  <a:srgbClr val="993300"/>
                </a:solidFill>
              </a:rPr>
              <a:t>"</a:t>
            </a:r>
            <a:r>
              <a:rPr lang="en-US" sz="1600" dirty="0" err="1">
                <a:solidFill>
                  <a:srgbClr val="993300"/>
                </a:solidFill>
              </a:rPr>
              <a:t>invd</a:t>
            </a:r>
            <a:r>
              <a:rPr lang="en-US" sz="1600" dirty="0">
                <a:solidFill>
                  <a:srgbClr val="993300"/>
                </a:solidFill>
              </a:rPr>
              <a:t>"</a:t>
            </a:r>
            <a:r>
              <a:rPr lang="en-US" sz="1600" dirty="0">
                <a:solidFill>
                  <a:srgbClr val="000096"/>
                </a:solidFill>
              </a:rPr>
              <a:t>&gt;</a:t>
            </a:r>
            <a:r>
              <a:rPr lang="en-US" sz="1600" dirty="0">
                <a:solidFill>
                  <a:srgbClr val="000000"/>
                </a:solidFill>
              </a:rPr>
              <a:t> 0 </a:t>
            </a:r>
            <a:r>
              <a:rPr lang="en-US" sz="1600" dirty="0">
                <a:solidFill>
                  <a:srgbClr val="000096"/>
                </a:solidFill>
              </a:rPr>
              <a:t>&lt;/</a:t>
            </a:r>
            <a:r>
              <a:rPr lang="en-US" sz="1600" dirty="0" err="1">
                <a:solidFill>
                  <a:srgbClr val="000096"/>
                </a:solidFill>
              </a:rPr>
              <a:t>sumStat</a:t>
            </a:r>
            <a:r>
              <a:rPr lang="en-US" sz="1600" dirty="0">
                <a:solidFill>
                  <a:srgbClr val="000096"/>
                </a:solidFill>
              </a:rPr>
              <a:t>&gt;</a:t>
            </a:r>
            <a:endParaRPr lang="en-US" sz="1600" dirty="0">
              <a:solidFill>
                <a:srgbClr val="000000"/>
              </a:solidFill>
            </a:endParaRPr>
          </a:p>
          <a:p>
            <a:r>
              <a:rPr lang="en-US" sz="1600" dirty="0">
                <a:solidFill>
                  <a:srgbClr val="000096"/>
                </a:solidFill>
              </a:rPr>
              <a:t>     &lt;</a:t>
            </a:r>
            <a:r>
              <a:rPr lang="en-US" sz="1600" dirty="0" err="1">
                <a:solidFill>
                  <a:srgbClr val="000096"/>
                </a:solidFill>
              </a:rPr>
              <a:t>varFormat</a:t>
            </a:r>
            <a:r>
              <a:rPr lang="en-US" sz="1600" dirty="0">
                <a:solidFill>
                  <a:srgbClr val="F5844C"/>
                </a:solidFill>
              </a:rPr>
              <a:t> type</a:t>
            </a:r>
            <a:r>
              <a:rPr lang="en-US" sz="1600" dirty="0">
                <a:solidFill>
                  <a:srgbClr val="FF8040"/>
                </a:solidFill>
              </a:rPr>
              <a:t>=</a:t>
            </a:r>
            <a:r>
              <a:rPr lang="en-US" sz="1600" dirty="0">
                <a:solidFill>
                  <a:srgbClr val="993300"/>
                </a:solidFill>
              </a:rPr>
              <a:t>"numeric“</a:t>
            </a:r>
          </a:p>
          <a:p>
            <a:r>
              <a:rPr lang="en-US" sz="1600" dirty="0">
                <a:solidFill>
                  <a:srgbClr val="993300"/>
                </a:solidFill>
              </a:rPr>
              <a:t> </a:t>
            </a:r>
            <a:r>
              <a:rPr lang="en-US" sz="1600" dirty="0">
                <a:solidFill>
                  <a:srgbClr val="993300"/>
                </a:solidFill>
              </a:rPr>
              <a:t>                </a:t>
            </a:r>
            <a:r>
              <a:rPr lang="en-US" sz="1600" dirty="0">
                <a:solidFill>
                  <a:srgbClr val="F5844C"/>
                </a:solidFill>
              </a:rPr>
              <a:t>          schema</a:t>
            </a:r>
            <a:r>
              <a:rPr lang="en-US" sz="1600" dirty="0">
                <a:solidFill>
                  <a:srgbClr val="FF8040"/>
                </a:solidFill>
              </a:rPr>
              <a:t>=</a:t>
            </a:r>
            <a:r>
              <a:rPr lang="en-US" sz="1600" dirty="0">
                <a:solidFill>
                  <a:srgbClr val="993300"/>
                </a:solidFill>
              </a:rPr>
              <a:t>"other"</a:t>
            </a:r>
            <a:r>
              <a:rPr lang="en-US" sz="1600" dirty="0">
                <a:solidFill>
                  <a:srgbClr val="000096"/>
                </a:solidFill>
              </a:rPr>
              <a:t>/&gt;</a:t>
            </a:r>
            <a:r>
              <a:rPr lang="en-US" sz="1600" dirty="0">
                <a:solidFill>
                  <a:srgbClr val="000000"/>
                </a:solidFill>
              </a:rPr>
              <a:t/>
            </a:r>
            <a:br>
              <a:rPr lang="en-US" sz="1600" dirty="0">
                <a:solidFill>
                  <a:srgbClr val="000000"/>
                </a:solidFill>
              </a:rPr>
            </a:br>
            <a:r>
              <a:rPr lang="en-US" sz="1600" dirty="0">
                <a:solidFill>
                  <a:srgbClr val="000000"/>
                </a:solidFill>
              </a:rPr>
              <a:t> </a:t>
            </a:r>
            <a:r>
              <a:rPr lang="en-US" sz="1600" dirty="0">
                <a:solidFill>
                  <a:srgbClr val="000096"/>
                </a:solidFill>
              </a:rPr>
              <a:t>&lt;/</a:t>
            </a:r>
            <a:r>
              <a:rPr lang="en-US" sz="1600" dirty="0" err="1">
                <a:solidFill>
                  <a:srgbClr val="000096"/>
                </a:solidFill>
              </a:rPr>
              <a:t>var</a:t>
            </a:r>
            <a:r>
              <a:rPr lang="en-US" sz="1600" dirty="0">
                <a:solidFill>
                  <a:srgbClr val="000096"/>
                </a:solidFill>
              </a:rPr>
              <a:t>&gt;</a:t>
            </a:r>
            <a:endParaRPr lang="en-US" sz="1600" dirty="0"/>
          </a:p>
        </p:txBody>
      </p:sp>
      <p:graphicFrame>
        <p:nvGraphicFramePr>
          <p:cNvPr id="43" name="Table 42"/>
          <p:cNvGraphicFramePr>
            <a:graphicFrameLocks noGrp="1"/>
          </p:cNvGraphicFramePr>
          <p:nvPr>
            <p:extLst>
              <p:ext uri="{D42A27DB-BD31-4B8C-83A1-F6EECF244321}">
                <p14:modId xmlns:p14="http://schemas.microsoft.com/office/powerpoint/2010/main" val="3397296866"/>
              </p:ext>
            </p:extLst>
          </p:nvPr>
        </p:nvGraphicFramePr>
        <p:xfrm>
          <a:off x="8845905" y="1422180"/>
          <a:ext cx="12900809" cy="5478684"/>
        </p:xfrm>
        <a:graphic>
          <a:graphicData uri="http://schemas.openxmlformats.org/drawingml/2006/table">
            <a:tbl>
              <a:tblPr/>
              <a:tblGrid>
                <a:gridCol w="1143916">
                  <a:extLst>
                    <a:ext uri="{9D8B030D-6E8A-4147-A177-3AD203B41FA5}">
                      <a16:colId xmlns:a16="http://schemas.microsoft.com/office/drawing/2014/main" val="157146973"/>
                    </a:ext>
                  </a:extLst>
                </a:gridCol>
                <a:gridCol w="2941320">
                  <a:extLst>
                    <a:ext uri="{9D8B030D-6E8A-4147-A177-3AD203B41FA5}">
                      <a16:colId xmlns:a16="http://schemas.microsoft.com/office/drawing/2014/main" val="4132986365"/>
                    </a:ext>
                  </a:extLst>
                </a:gridCol>
                <a:gridCol w="2430780">
                  <a:extLst>
                    <a:ext uri="{9D8B030D-6E8A-4147-A177-3AD203B41FA5}">
                      <a16:colId xmlns:a16="http://schemas.microsoft.com/office/drawing/2014/main" val="750791261"/>
                    </a:ext>
                  </a:extLst>
                </a:gridCol>
                <a:gridCol w="1565910">
                  <a:extLst>
                    <a:ext uri="{9D8B030D-6E8A-4147-A177-3AD203B41FA5}">
                      <a16:colId xmlns:a16="http://schemas.microsoft.com/office/drawing/2014/main" val="1856594859"/>
                    </a:ext>
                  </a:extLst>
                </a:gridCol>
                <a:gridCol w="1714500">
                  <a:extLst>
                    <a:ext uri="{9D8B030D-6E8A-4147-A177-3AD203B41FA5}">
                      <a16:colId xmlns:a16="http://schemas.microsoft.com/office/drawing/2014/main" val="1300329475"/>
                    </a:ext>
                  </a:extLst>
                </a:gridCol>
                <a:gridCol w="388620">
                  <a:extLst>
                    <a:ext uri="{9D8B030D-6E8A-4147-A177-3AD203B41FA5}">
                      <a16:colId xmlns:a16="http://schemas.microsoft.com/office/drawing/2014/main" val="3455614717"/>
                    </a:ext>
                  </a:extLst>
                </a:gridCol>
                <a:gridCol w="765810">
                  <a:extLst>
                    <a:ext uri="{9D8B030D-6E8A-4147-A177-3AD203B41FA5}">
                      <a16:colId xmlns:a16="http://schemas.microsoft.com/office/drawing/2014/main" val="176293298"/>
                    </a:ext>
                  </a:extLst>
                </a:gridCol>
                <a:gridCol w="902970">
                  <a:extLst>
                    <a:ext uri="{9D8B030D-6E8A-4147-A177-3AD203B41FA5}">
                      <a16:colId xmlns:a16="http://schemas.microsoft.com/office/drawing/2014/main" val="1114571412"/>
                    </a:ext>
                  </a:extLst>
                </a:gridCol>
                <a:gridCol w="1046983">
                  <a:extLst>
                    <a:ext uri="{9D8B030D-6E8A-4147-A177-3AD203B41FA5}">
                      <a16:colId xmlns:a16="http://schemas.microsoft.com/office/drawing/2014/main" val="3618504884"/>
                    </a:ext>
                  </a:extLst>
                </a:gridCol>
              </a:tblGrid>
              <a:tr h="254880">
                <a:tc>
                  <a:txBody>
                    <a:bodyPr/>
                    <a:lstStyle/>
                    <a:p>
                      <a:pPr algn="ctr" fontAlgn="b"/>
                      <a:r>
                        <a:rPr lang="en-US" sz="1200" b="1" i="0" u="none" strike="noStrike" dirty="0">
                          <a:solidFill>
                            <a:srgbClr val="000000"/>
                          </a:solidFill>
                          <a:effectLst/>
                          <a:latin typeface="Calibri" panose="020F0502020204030204" pitchFamily="34" charset="0"/>
                        </a:rPr>
                        <a:t>DDI25</a:t>
                      </a: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Calibri" panose="020F0502020204030204" pitchFamily="34" charset="0"/>
                        </a:rPr>
                        <a:t>DDI4PropertyName</a:t>
                      </a: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err="1">
                          <a:solidFill>
                            <a:srgbClr val="000000"/>
                          </a:solidFill>
                          <a:effectLst/>
                          <a:latin typeface="Calibri" panose="020F0502020204030204" pitchFamily="34" charset="0"/>
                        </a:rPr>
                        <a:t>IdentifiablesMapping</a:t>
                      </a:r>
                      <a:endParaRPr lang="en-US" sz="1200" b="1" i="0" u="none" strike="noStrike" dirty="0">
                        <a:solidFill>
                          <a:srgbClr val="000000"/>
                        </a:solidFill>
                        <a:effectLst/>
                        <a:latin typeface="Calibri" panose="020F0502020204030204" pitchFamily="34" charset="0"/>
                      </a:endParaRP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err="1">
                          <a:solidFill>
                            <a:srgbClr val="000000"/>
                          </a:solidFill>
                          <a:effectLst/>
                          <a:latin typeface="Calibri" panose="020F0502020204030204" pitchFamily="34" charset="0"/>
                        </a:rPr>
                        <a:t>AbstractSubstitution</a:t>
                      </a:r>
                      <a:endParaRPr lang="en-US" sz="1200" b="1" i="0" u="none" strike="noStrike" dirty="0">
                        <a:solidFill>
                          <a:srgbClr val="000000"/>
                        </a:solidFill>
                        <a:effectLst/>
                        <a:latin typeface="Calibri" panose="020F0502020204030204" pitchFamily="34" charset="0"/>
                      </a:endParaRP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err="1">
                          <a:solidFill>
                            <a:srgbClr val="000000"/>
                          </a:solidFill>
                          <a:effectLst/>
                          <a:latin typeface="Calibri" panose="020F0502020204030204" pitchFamily="34" charset="0"/>
                        </a:rPr>
                        <a:t>ParameterValues</a:t>
                      </a:r>
                      <a:endParaRPr lang="en-US" sz="1200" b="1" i="0" u="none" strike="noStrike" dirty="0">
                        <a:solidFill>
                          <a:srgbClr val="000000"/>
                        </a:solidFill>
                        <a:effectLst/>
                        <a:latin typeface="Calibri" panose="020F0502020204030204" pitchFamily="34" charset="0"/>
                      </a:endParaRP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err="1">
                          <a:solidFill>
                            <a:srgbClr val="000000"/>
                          </a:solidFill>
                          <a:effectLst/>
                          <a:latin typeface="Calibri" panose="020F0502020204030204" pitchFamily="34" charset="0"/>
                        </a:rPr>
                        <a:t>IsIdRef</a:t>
                      </a:r>
                      <a:endParaRPr lang="en-US" sz="900" b="1" i="0" u="none" strike="noStrike" dirty="0">
                        <a:solidFill>
                          <a:srgbClr val="000000"/>
                        </a:solidFill>
                        <a:effectLst/>
                        <a:latin typeface="Calibri" panose="020F0502020204030204" pitchFamily="34" charset="0"/>
                      </a:endParaRP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DDI4IdRefPath</a:t>
                      </a: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rgbClr val="000000"/>
                          </a:solidFill>
                          <a:effectLst/>
                          <a:latin typeface="Calibri" panose="020F0502020204030204" pitchFamily="34" charset="0"/>
                        </a:rPr>
                        <a:t>DDI4IdRefAppend</a:t>
                      </a: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Calibri" panose="020F0502020204030204" pitchFamily="34" charset="0"/>
                        </a:rPr>
                        <a:t>Notes</a:t>
                      </a:r>
                    </a:p>
                  </a:txBody>
                  <a:tcPr marL="4763" marR="4763" marT="36000" marB="3600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105246"/>
                  </a:ext>
                </a:extLst>
              </a:tr>
              <a:tr h="1071563">
                <a:tc>
                  <a:txBody>
                    <a:bodyPr/>
                    <a:lstStyle/>
                    <a:p>
                      <a:pPr algn="l" fontAlgn="b"/>
                      <a:r>
                        <a:rPr lang="en-US" sz="1100" b="1" i="0" u="none" strike="noStrike" dirty="0">
                          <a:solidFill>
                            <a:srgbClr val="FFFFFF"/>
                          </a:solidFill>
                          <a:effectLst/>
                          <a:latin typeface="Lucida Console" panose="020B0609040504020204" pitchFamily="49" charset="0"/>
                        </a:rPr>
                        <a:t>/</a:t>
                      </a:r>
                      <a:r>
                        <a:rPr lang="en-US" sz="1100" b="1" i="0" u="none" strike="noStrike" dirty="0" err="1">
                          <a:solidFill>
                            <a:srgbClr val="FFFFFF"/>
                          </a:solidFill>
                          <a:effectLst/>
                          <a:latin typeface="Lucida Console" panose="020B0609040504020204" pitchFamily="49" charset="0"/>
                        </a:rPr>
                        <a:t>codeBook</a:t>
                      </a:r>
                      <a:r>
                        <a:rPr lang="en-US" sz="1100" b="1" i="0" u="none" strike="noStrike" dirty="0" smtClean="0">
                          <a:solidFill>
                            <a:srgbClr val="FFFFFF"/>
                          </a:solidFill>
                          <a:effectLst/>
                          <a:latin typeface="Lucida Console" panose="020B0609040504020204" pitchFamily="49" charset="0"/>
                        </a:rPr>
                        <a:t>/</a:t>
                      </a:r>
                    </a:p>
                    <a:p>
                      <a:pPr algn="l" fontAlgn="b"/>
                      <a:r>
                        <a:rPr lang="en-US" sz="1100" b="1" i="0" u="none" strike="noStrike" dirty="0" smtClean="0">
                          <a:solidFill>
                            <a:srgbClr val="FFFFFF"/>
                          </a:solidFill>
                          <a:effectLst/>
                          <a:latin typeface="Lucida Console" panose="020B0609040504020204" pitchFamily="49" charset="0"/>
                        </a:rPr>
                        <a:t>  </a:t>
                      </a:r>
                      <a:r>
                        <a:rPr lang="en-US" sz="1100" b="1" i="0" u="none" strike="noStrike" dirty="0" err="1" smtClean="0">
                          <a:solidFill>
                            <a:srgbClr val="FFFFFF"/>
                          </a:solidFill>
                          <a:effectLst/>
                          <a:latin typeface="Lucida Console" panose="020B0609040504020204" pitchFamily="49" charset="0"/>
                        </a:rPr>
                        <a:t>dataDscr</a:t>
                      </a:r>
                      <a:r>
                        <a:rPr lang="en-US" sz="1100" b="1" i="0" u="none" strike="noStrike" dirty="0" smtClean="0">
                          <a:solidFill>
                            <a:srgbClr val="FFFFFF"/>
                          </a:solidFill>
                          <a:effectLst/>
                          <a:latin typeface="Lucida Console" panose="020B0609040504020204" pitchFamily="49" charset="0"/>
                        </a:rPr>
                        <a:t>/</a:t>
                      </a:r>
                    </a:p>
                    <a:p>
                      <a:pPr algn="l" fontAlgn="b"/>
                      <a:r>
                        <a:rPr lang="en-US" sz="1100" b="1" i="0" u="none" strike="noStrike" dirty="0" smtClean="0">
                          <a:solidFill>
                            <a:srgbClr val="FFFFFF"/>
                          </a:solidFill>
                          <a:effectLst/>
                          <a:latin typeface="Lucida Console" panose="020B0609040504020204" pitchFamily="49" charset="0"/>
                        </a:rPr>
                        <a:t>  </a:t>
                      </a:r>
                      <a:r>
                        <a:rPr lang="en-US" sz="1100" b="1" i="0" u="none" strike="noStrike" dirty="0" err="1" smtClean="0">
                          <a:solidFill>
                            <a:srgbClr val="FFFFFF"/>
                          </a:solidFill>
                          <a:effectLst/>
                          <a:latin typeface="Lucida Console" panose="020B0609040504020204" pitchFamily="49" charset="0"/>
                        </a:rPr>
                        <a:t>var</a:t>
                      </a:r>
                      <a:r>
                        <a:rPr lang="en-US" sz="1100" b="1" i="0" u="none" strike="noStrike" dirty="0">
                          <a:solidFill>
                            <a:srgbClr val="FFFFFF"/>
                          </a:solidFill>
                          <a:effectLst/>
                          <a:latin typeface="Lucida Console" panose="020B0609040504020204" pitchFamily="49" charset="0"/>
                        </a:rPr>
                        <a:t>/</a:t>
                      </a:r>
                      <a:br>
                        <a:rPr lang="en-US" sz="1100" b="1" i="0" u="none" strike="noStrike" dirty="0">
                          <a:solidFill>
                            <a:srgbClr val="FFFFFF"/>
                          </a:solidFill>
                          <a:effectLst/>
                          <a:latin typeface="Lucida Console" panose="020B0609040504020204" pitchFamily="49" charset="0"/>
                        </a:rPr>
                      </a:br>
                      <a:r>
                        <a:rPr lang="en-US" sz="1100" b="1" i="0" u="none" strike="noStrike" dirty="0" smtClean="0">
                          <a:solidFill>
                            <a:srgbClr val="FFFFFF"/>
                          </a:solidFill>
                          <a:effectLst/>
                          <a:latin typeface="Lucida Console" panose="020B0609040504020204" pitchFamily="49" charset="0"/>
                        </a:rPr>
                        <a:t>  </a:t>
                      </a:r>
                      <a:r>
                        <a:rPr lang="en-US" sz="1100" b="1" i="0" u="none" strike="noStrike" dirty="0" err="1" smtClean="0">
                          <a:solidFill>
                            <a:srgbClr val="FFFFFF"/>
                          </a:solidFill>
                          <a:effectLst/>
                          <a:latin typeface="Lucida Console" panose="020B0609040504020204" pitchFamily="49" charset="0"/>
                        </a:rPr>
                        <a:t>anlysUnit</a:t>
                      </a:r>
                      <a:endParaRPr lang="en-US" sz="1100" b="1" i="0" u="none" strike="noStrike" dirty="0">
                        <a:solidFill>
                          <a:srgbClr val="FFFFFF"/>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1100" b="1" i="0" u="none" strike="noStrike" dirty="0">
                          <a:solidFill>
                            <a:srgbClr val="FFFFFF"/>
                          </a:solidFill>
                          <a:effectLst/>
                          <a:latin typeface="Lucida Console" panose="020B0609040504020204" pitchFamily="49" charset="0"/>
                        </a:rPr>
                        <a:t>Study</a:t>
                      </a:r>
                      <a:r>
                        <a:rPr lang="en-US" sz="1100" b="1" i="0" u="none" strike="noStrike" dirty="0" smtClean="0">
                          <a:solidFill>
                            <a:srgbClr val="FFFFFF"/>
                          </a:solidFill>
                          <a:effectLst/>
                          <a:latin typeface="Lucida Console" panose="020B0609040504020204" pitchFamily="49" charset="0"/>
                        </a:rPr>
                        <a:t>/</a:t>
                      </a:r>
                    </a:p>
                    <a:p>
                      <a:pPr algn="l" fontAlgn="b"/>
                      <a:r>
                        <a:rPr lang="en-US" sz="1100" b="1" i="0" u="none" strike="noStrike" dirty="0" err="1" smtClean="0">
                          <a:solidFill>
                            <a:srgbClr val="FFFFFF"/>
                          </a:solidFill>
                          <a:effectLst/>
                          <a:latin typeface="Lucida Console" panose="020B0609040504020204" pitchFamily="49" charset="0"/>
                        </a:rPr>
                        <a:t>hasInstanceVariable</a:t>
                      </a:r>
                      <a:r>
                        <a:rPr lang="en-US" sz="1100" b="1" i="0" u="none" strike="noStrike" dirty="0">
                          <a:solidFill>
                            <a:srgbClr val="FFFFFF"/>
                          </a:solidFill>
                          <a:effectLst/>
                          <a:latin typeface="Lucida Console" panose="020B0609040504020204" pitchFamily="49" charset="0"/>
                        </a:rPr>
                        <a:t>/</a:t>
                      </a:r>
                      <a:br>
                        <a:rPr lang="en-US" sz="1100" b="1" i="0" u="none" strike="noStrike" dirty="0">
                          <a:solidFill>
                            <a:srgbClr val="FFFFFF"/>
                          </a:solidFill>
                          <a:effectLst/>
                          <a:latin typeface="Lucida Console" panose="020B0609040504020204" pitchFamily="49" charset="0"/>
                        </a:rPr>
                      </a:br>
                      <a:r>
                        <a:rPr lang="en-US" sz="1100" b="1" i="0" u="none" strike="noStrike" dirty="0" err="1">
                          <a:solidFill>
                            <a:srgbClr val="FFFFFF"/>
                          </a:solidFill>
                          <a:effectLst/>
                          <a:latin typeface="Lucida Console" panose="020B0609040504020204" pitchFamily="49" charset="0"/>
                        </a:rPr>
                        <a:t>usesUnitType</a:t>
                      </a:r>
                      <a:r>
                        <a:rPr lang="en-US" sz="1100" b="1" i="0" u="none" strike="noStrike" dirty="0" smtClean="0">
                          <a:solidFill>
                            <a:srgbClr val="FFFFFF"/>
                          </a:solidFill>
                          <a:effectLst/>
                          <a:latin typeface="Lucida Console" panose="020B0609040504020204" pitchFamily="49" charset="0"/>
                        </a:rPr>
                        <a:t>/</a:t>
                      </a:r>
                    </a:p>
                    <a:p>
                      <a:pPr algn="l" fontAlgn="b"/>
                      <a:r>
                        <a:rPr lang="en-US" sz="1100" b="1" i="0" u="none" strike="noStrike" dirty="0" smtClean="0">
                          <a:solidFill>
                            <a:srgbClr val="FFFFFF"/>
                          </a:solidFill>
                          <a:effectLst/>
                          <a:latin typeface="Lucida Console" panose="020B0609040504020204" pitchFamily="49" charset="0"/>
                        </a:rPr>
                        <a:t>Definition</a:t>
                      </a:r>
                      <a:endParaRPr lang="en-US" sz="1100" b="1" i="0" u="none" strike="noStrike" dirty="0">
                        <a:solidFill>
                          <a:srgbClr val="FFFFFF"/>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1100" b="0" i="0" u="none" strike="noStrike" dirty="0">
                          <a:solidFill>
                            <a:srgbClr val="FFFFFF"/>
                          </a:solidFill>
                          <a:effectLst/>
                          <a:latin typeface="Lucida Console" panose="020B0609040504020204" pitchFamily="49" charset="0"/>
                        </a:rPr>
                        <a:t>/</a:t>
                      </a:r>
                      <a:r>
                        <a:rPr lang="en-US" sz="1100" b="0" i="0" u="none" strike="noStrike" dirty="0" err="1">
                          <a:solidFill>
                            <a:srgbClr val="FFFFFF"/>
                          </a:solidFill>
                          <a:effectLst/>
                          <a:latin typeface="Lucida Console" panose="020B0609040504020204" pitchFamily="49" charset="0"/>
                        </a:rPr>
                        <a:t>codeBook:</a:t>
                      </a:r>
                      <a:r>
                        <a:rPr lang="en-US" sz="1100" b="1" i="0" u="none" strike="noStrike" dirty="0" err="1">
                          <a:solidFill>
                            <a:srgbClr val="FFFFFF"/>
                          </a:solidFill>
                          <a:effectLst/>
                          <a:latin typeface="Lucida Console" panose="020B0609040504020204" pitchFamily="49" charset="0"/>
                        </a:rPr>
                        <a:t>Study</a:t>
                      </a:r>
                      <a:r>
                        <a:rPr lang="en-US" sz="1100" b="0" i="0" u="none" strike="noStrike" dirty="0">
                          <a:solidFill>
                            <a:srgbClr val="FFFFFF"/>
                          </a:solidFill>
                          <a:effectLst/>
                          <a:latin typeface="Lucida Console" panose="020B0609040504020204" pitchFamily="49" charset="0"/>
                        </a:rPr>
                        <a:t>, </a:t>
                      </a:r>
                      <a:endParaRPr lang="en-US" sz="1100" b="0" i="0" u="none" strike="noStrike" dirty="0" smtClean="0">
                        <a:solidFill>
                          <a:srgbClr val="FFFFFF"/>
                        </a:solidFill>
                        <a:effectLst/>
                        <a:latin typeface="Lucida Console" panose="020B0609040504020204" pitchFamily="49" charset="0"/>
                      </a:endParaRPr>
                    </a:p>
                    <a:p>
                      <a:pPr algn="l" fontAlgn="b"/>
                      <a:r>
                        <a:rPr lang="en-US" sz="1100" b="0" i="0" u="none" strike="noStrike" dirty="0" smtClean="0">
                          <a:solidFill>
                            <a:srgbClr val="FFFFFF"/>
                          </a:solidFill>
                          <a:effectLst/>
                          <a:latin typeface="Lucida Console" panose="020B0609040504020204" pitchFamily="49" charset="0"/>
                        </a:rPr>
                        <a:t>/</a:t>
                      </a:r>
                      <a:r>
                        <a:rPr lang="en-US" sz="1100" b="0" i="0" u="none" strike="noStrike" dirty="0" err="1">
                          <a:solidFill>
                            <a:srgbClr val="FFFFFF"/>
                          </a:solidFill>
                          <a:effectLst/>
                          <a:latin typeface="Lucida Console" panose="020B0609040504020204" pitchFamily="49" charset="0"/>
                        </a:rPr>
                        <a:t>codeBook</a:t>
                      </a:r>
                      <a:r>
                        <a:rPr lang="en-US" sz="1100" b="0" i="0" u="none" strike="noStrike" dirty="0" smtClean="0">
                          <a:solidFill>
                            <a:srgbClr val="FFFFFF"/>
                          </a:solidFill>
                          <a:effectLst/>
                          <a:latin typeface="Lucida Console" panose="020B0609040504020204" pitchFamily="49" charset="0"/>
                        </a:rPr>
                        <a:t>/</a:t>
                      </a:r>
                    </a:p>
                    <a:p>
                      <a:pPr algn="l" fontAlgn="b"/>
                      <a:r>
                        <a:rPr lang="en-US" sz="1100" b="0" i="0" u="none" strike="noStrike" dirty="0" smtClean="0">
                          <a:solidFill>
                            <a:srgbClr val="FFFFFF"/>
                          </a:solidFill>
                          <a:effectLst/>
                          <a:latin typeface="Lucida Console" panose="020B0609040504020204" pitchFamily="49" charset="0"/>
                        </a:rPr>
                        <a:t>  </a:t>
                      </a:r>
                      <a:r>
                        <a:rPr lang="en-US" sz="1100" b="0" i="0" u="none" strike="noStrike" dirty="0" err="1" smtClean="0">
                          <a:solidFill>
                            <a:srgbClr val="FFFFFF"/>
                          </a:solidFill>
                          <a:effectLst/>
                          <a:latin typeface="Lucida Console" panose="020B0609040504020204" pitchFamily="49" charset="0"/>
                        </a:rPr>
                        <a:t>dataDscr</a:t>
                      </a:r>
                      <a:r>
                        <a:rPr lang="en-US" sz="1100" b="0" i="0" u="none" strike="noStrike" dirty="0">
                          <a:solidFill>
                            <a:srgbClr val="FFFFFF"/>
                          </a:solidFill>
                          <a:effectLst/>
                          <a:latin typeface="Lucida Console" panose="020B0609040504020204" pitchFamily="49" charset="0"/>
                        </a:rPr>
                        <a:t>/</a:t>
                      </a:r>
                      <a:br>
                        <a:rPr lang="en-US" sz="1100" b="0" i="0" u="none" strike="noStrike" dirty="0">
                          <a:solidFill>
                            <a:srgbClr val="FFFFFF"/>
                          </a:solidFill>
                          <a:effectLst/>
                          <a:latin typeface="Lucida Console" panose="020B0609040504020204" pitchFamily="49" charset="0"/>
                        </a:rPr>
                      </a:br>
                      <a:r>
                        <a:rPr lang="en-US" sz="1100" b="0" i="0" u="none" strike="noStrike" dirty="0" smtClean="0">
                          <a:solidFill>
                            <a:srgbClr val="FFFFFF"/>
                          </a:solidFill>
                          <a:effectLst/>
                          <a:latin typeface="Lucida Console" panose="020B0609040504020204" pitchFamily="49" charset="0"/>
                        </a:rPr>
                        <a:t>  </a:t>
                      </a:r>
                      <a:r>
                        <a:rPr lang="en-US" sz="1100" b="0" i="0" u="none" strike="noStrike" dirty="0" err="1" smtClean="0">
                          <a:solidFill>
                            <a:srgbClr val="FFFFFF"/>
                          </a:solidFill>
                          <a:effectLst/>
                          <a:latin typeface="Lucida Console" panose="020B0609040504020204" pitchFamily="49" charset="0"/>
                        </a:rPr>
                        <a:t>var:</a:t>
                      </a:r>
                      <a:r>
                        <a:rPr lang="en-US" sz="1100" b="1" i="0" u="none" strike="noStrike" dirty="0" err="1" smtClean="0">
                          <a:solidFill>
                            <a:srgbClr val="FFFFFF"/>
                          </a:solidFill>
                          <a:effectLst/>
                          <a:latin typeface="Lucida Console" panose="020B0609040504020204" pitchFamily="49" charset="0"/>
                        </a:rPr>
                        <a:t>InstanceVariable</a:t>
                      </a:r>
                      <a:r>
                        <a:rPr lang="en-US" sz="1100" b="0" i="0" u="none" strike="noStrike" dirty="0">
                          <a:solidFill>
                            <a:srgbClr val="FFFFFF"/>
                          </a:solidFill>
                          <a:effectLst/>
                          <a:latin typeface="Lucida Console" panose="020B0609040504020204" pitchFamily="49" charset="0"/>
                        </a:rPr>
                        <a:t>, </a:t>
                      </a:r>
                      <a:br>
                        <a:rPr lang="en-US" sz="1100" b="0" i="0" u="none" strike="noStrike" dirty="0">
                          <a:solidFill>
                            <a:srgbClr val="FFFFFF"/>
                          </a:solidFill>
                          <a:effectLst/>
                          <a:latin typeface="Lucida Console" panose="020B0609040504020204" pitchFamily="49" charset="0"/>
                        </a:rPr>
                      </a:br>
                      <a:r>
                        <a:rPr lang="en-US" sz="1100" b="0" i="0" u="none" strike="noStrike" dirty="0">
                          <a:solidFill>
                            <a:srgbClr val="FFFFFF"/>
                          </a:solidFill>
                          <a:effectLst/>
                          <a:latin typeface="Lucida Console" panose="020B0609040504020204" pitchFamily="49" charset="0"/>
                        </a:rPr>
                        <a:t>/</a:t>
                      </a:r>
                      <a:r>
                        <a:rPr lang="en-US" sz="1100" b="0" i="0" u="none" strike="noStrike" dirty="0" err="1">
                          <a:solidFill>
                            <a:srgbClr val="FFFFFF"/>
                          </a:solidFill>
                          <a:effectLst/>
                          <a:latin typeface="Lucida Console" panose="020B0609040504020204" pitchFamily="49" charset="0"/>
                        </a:rPr>
                        <a:t>codeBook</a:t>
                      </a:r>
                      <a:r>
                        <a:rPr lang="en-US" sz="1100" b="0" i="0" u="none" strike="noStrike" dirty="0">
                          <a:solidFill>
                            <a:srgbClr val="FFFFFF"/>
                          </a:solidFill>
                          <a:effectLst/>
                          <a:latin typeface="Lucida Console" panose="020B0609040504020204" pitchFamily="49" charset="0"/>
                        </a:rPr>
                        <a:t>/</a:t>
                      </a:r>
                      <a:r>
                        <a:rPr lang="en-US" sz="1100" b="0" i="0" u="none" strike="noStrike" dirty="0" err="1">
                          <a:solidFill>
                            <a:srgbClr val="FFFFFF"/>
                          </a:solidFill>
                          <a:effectLst/>
                          <a:latin typeface="Lucida Console" panose="020B0609040504020204" pitchFamily="49" charset="0"/>
                        </a:rPr>
                        <a:t>dataDscr</a:t>
                      </a:r>
                      <a:r>
                        <a:rPr lang="en-US" sz="1100" b="0" i="0" u="none" strike="noStrike" dirty="0" smtClean="0">
                          <a:solidFill>
                            <a:srgbClr val="FFFFFF"/>
                          </a:solidFill>
                          <a:effectLst/>
                          <a:latin typeface="Lucida Console" panose="020B0609040504020204" pitchFamily="49" charset="0"/>
                        </a:rPr>
                        <a:t>/</a:t>
                      </a:r>
                    </a:p>
                    <a:p>
                      <a:pPr algn="l" fontAlgn="b"/>
                      <a:r>
                        <a:rPr lang="en-US" sz="1100" b="0" i="0" u="none" strike="noStrike" dirty="0" smtClean="0">
                          <a:solidFill>
                            <a:srgbClr val="FFFFFF"/>
                          </a:solidFill>
                          <a:effectLst/>
                          <a:latin typeface="Lucida Console" panose="020B0609040504020204" pitchFamily="49" charset="0"/>
                        </a:rPr>
                        <a:t>  </a:t>
                      </a:r>
                      <a:r>
                        <a:rPr lang="en-US" sz="1100" b="0" i="0" u="none" strike="noStrike" dirty="0" err="1" smtClean="0">
                          <a:solidFill>
                            <a:srgbClr val="FFFFFF"/>
                          </a:solidFill>
                          <a:effectLst/>
                          <a:latin typeface="Lucida Console" panose="020B0609040504020204" pitchFamily="49" charset="0"/>
                        </a:rPr>
                        <a:t>var</a:t>
                      </a:r>
                      <a:r>
                        <a:rPr lang="en-US" sz="1100" b="0" i="0" u="none" strike="noStrike" dirty="0" smtClean="0">
                          <a:solidFill>
                            <a:srgbClr val="FFFFFF"/>
                          </a:solidFill>
                          <a:effectLst/>
                          <a:latin typeface="Lucida Console" panose="020B0609040504020204" pitchFamily="49" charset="0"/>
                        </a:rPr>
                        <a:t>/</a:t>
                      </a:r>
                      <a:r>
                        <a:rPr lang="en-US" sz="1100" b="0" i="0" u="none" strike="noStrike" dirty="0" err="1" smtClean="0">
                          <a:solidFill>
                            <a:srgbClr val="FFFFFF"/>
                          </a:solidFill>
                          <a:effectLst/>
                          <a:latin typeface="Lucida Console" panose="020B0609040504020204" pitchFamily="49" charset="0"/>
                        </a:rPr>
                        <a:t>anlysUnit:</a:t>
                      </a:r>
                      <a:r>
                        <a:rPr lang="en-US" sz="1100" b="1" i="0" u="none" strike="noStrike" dirty="0" err="1" smtClean="0">
                          <a:solidFill>
                            <a:srgbClr val="FFFFFF"/>
                          </a:solidFill>
                          <a:effectLst/>
                          <a:latin typeface="Lucida Console" panose="020B0609040504020204" pitchFamily="49" charset="0"/>
                        </a:rPr>
                        <a:t>UnitType</a:t>
                      </a:r>
                      <a:endParaRPr lang="en-US" sz="1100" b="1" i="0" u="none" strike="noStrike" dirty="0">
                        <a:solidFill>
                          <a:srgbClr val="FFFFFF"/>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3063140438"/>
                  </a:ext>
                </a:extLst>
              </a:tr>
              <a:tr h="1320458">
                <a:tc>
                  <a:txBody>
                    <a:bodyPr/>
                    <a:lstStyle/>
                    <a:p>
                      <a:pPr algn="l" fontAlgn="b"/>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codeBook</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dataDscr</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var</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qstn</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preQTxt</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rgbClr val="000000"/>
                          </a:solidFill>
                          <a:effectLst/>
                          <a:latin typeface="Lucida Console" panose="020B0609040504020204" pitchFamily="49" charset="0"/>
                        </a:rPr>
                        <a:t>Study</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hasInstanceVariable</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sourceCapture</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hasInstruction</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instructionText</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textContent</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text/content</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0" i="0" u="none" strike="noStrike" dirty="0" smtClean="0">
                          <a:solidFill>
                            <a:srgbClr val="000000"/>
                          </a:solidFill>
                          <a:effectLst/>
                          <a:latin typeface="Lucida Console" panose="020B0609040504020204" pitchFamily="49" charset="0"/>
                        </a:rPr>
                        <a:t>/</a:t>
                      </a:r>
                      <a:r>
                        <a:rPr lang="en-US" sz="1100" b="0" i="0" u="none" strike="noStrike" dirty="0" err="1" smtClean="0">
                          <a:solidFill>
                            <a:srgbClr val="000000"/>
                          </a:solidFill>
                          <a:effectLst/>
                          <a:latin typeface="Lucida Console" panose="020B0609040504020204" pitchFamily="49" charset="0"/>
                        </a:rPr>
                        <a:t>codeBook:</a:t>
                      </a:r>
                      <a:r>
                        <a:rPr lang="en-US" sz="1100" b="1" i="0" u="none" strike="noStrike" dirty="0" err="1" smtClean="0">
                          <a:solidFill>
                            <a:srgbClr val="000000"/>
                          </a:solidFill>
                          <a:effectLst/>
                          <a:latin typeface="Lucida Console" panose="020B0609040504020204" pitchFamily="49" charset="0"/>
                        </a:rPr>
                        <a:t>Study</a:t>
                      </a:r>
                      <a:r>
                        <a:rPr lang="en-US" sz="1100" b="0" i="0" u="none" strike="noStrike" dirty="0" smtClean="0">
                          <a:solidFill>
                            <a:srgbClr val="000000"/>
                          </a:solidFill>
                          <a:effectLst/>
                          <a:latin typeface="Lucida Console" panose="020B0609040504020204" pitchFamily="49" charset="0"/>
                        </a:rPr>
                        <a:t>, </a:t>
                      </a:r>
                    </a:p>
                    <a:p>
                      <a:pPr algn="l" fontAlgn="b"/>
                      <a:r>
                        <a:rPr lang="en-US" sz="1100" b="0" i="0" u="none" strike="noStrike" dirty="0" smtClean="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dataDscr</a:t>
                      </a:r>
                      <a:r>
                        <a:rPr lang="en-US" sz="1100" b="0" i="0" u="none" strike="noStrike" dirty="0">
                          <a:solidFill>
                            <a:srgbClr val="000000"/>
                          </a:solidFill>
                          <a:effectLst/>
                          <a:latin typeface="Lucida Console" panose="020B0609040504020204" pitchFamily="49" charset="0"/>
                        </a:rPr>
                        <a:t>/</a:t>
                      </a:r>
                      <a:br>
                        <a:rPr lang="en-US" sz="1100" b="0" i="0" u="none" strike="noStrike" dirty="0">
                          <a:solidFill>
                            <a:srgbClr val="000000"/>
                          </a:solidFill>
                          <a:effectLst/>
                          <a:latin typeface="Lucida Console" panose="020B0609040504020204" pitchFamily="49" charset="0"/>
                        </a:rPr>
                      </a:br>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var:</a:t>
                      </a:r>
                      <a:r>
                        <a:rPr lang="en-US" sz="1100" b="1" i="0" u="none" strike="noStrike" dirty="0" err="1" smtClean="0">
                          <a:solidFill>
                            <a:srgbClr val="000000"/>
                          </a:solidFill>
                          <a:effectLst/>
                          <a:latin typeface="Lucida Console" panose="020B0609040504020204" pitchFamily="49" charset="0"/>
                        </a:rPr>
                        <a:t>InstanceVariable</a:t>
                      </a:r>
                      <a:r>
                        <a:rPr lang="en-US" sz="1100" b="0" i="0" u="none" strike="noStrike" dirty="0">
                          <a:solidFill>
                            <a:srgbClr val="000000"/>
                          </a:solidFill>
                          <a:effectLst/>
                          <a:latin typeface="Lucida Console" panose="020B0609040504020204" pitchFamily="49" charset="0"/>
                        </a:rPr>
                        <a:t>,  </a:t>
                      </a:r>
                      <a:br>
                        <a:rPr lang="en-US" sz="1100" b="0" i="0" u="none" strike="noStrike" dirty="0">
                          <a:solidFill>
                            <a:srgbClr val="000000"/>
                          </a:solidFill>
                          <a:effectLst/>
                          <a:latin typeface="Lucida Console" panose="020B0609040504020204" pitchFamily="49" charset="0"/>
                        </a:rPr>
                      </a:b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dataDscr</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var</a:t>
                      </a:r>
                      <a:r>
                        <a:rPr lang="en-US" sz="1100" b="0" i="0" u="none" strike="noStrike" dirty="0">
                          <a:solidFill>
                            <a:srgbClr val="000000"/>
                          </a:solidFill>
                          <a:effectLst/>
                          <a:latin typeface="Lucida Console" panose="020B0609040504020204" pitchFamily="49" charset="0"/>
                        </a:rPr>
                        <a:t>/</a:t>
                      </a:r>
                      <a:br>
                        <a:rPr lang="en-US" sz="1100" b="0" i="0" u="none" strike="noStrike" dirty="0">
                          <a:solidFill>
                            <a:srgbClr val="000000"/>
                          </a:solidFill>
                          <a:effectLst/>
                          <a:latin typeface="Lucida Console" panose="020B0609040504020204" pitchFamily="49" charset="0"/>
                        </a:rPr>
                      </a:br>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qstn:</a:t>
                      </a:r>
                      <a:r>
                        <a:rPr lang="en-US" sz="1100" b="1" i="0" u="none" strike="noStrike" dirty="0" err="1" smtClean="0">
                          <a:solidFill>
                            <a:srgbClr val="000000"/>
                          </a:solidFill>
                          <a:effectLst/>
                          <a:latin typeface="Lucida Console" panose="020B0609040504020204" pitchFamily="49" charset="0"/>
                        </a:rPr>
                        <a:t>RepresentedQuestion</a:t>
                      </a:r>
                      <a:r>
                        <a:rPr lang="en-US" sz="1100" b="0" i="0" u="none" strike="noStrike" dirty="0">
                          <a:solidFill>
                            <a:srgbClr val="000000"/>
                          </a:solidFill>
                          <a:effectLst/>
                          <a:latin typeface="Lucida Console" panose="020B0609040504020204" pitchFamily="49" charset="0"/>
                        </a:rPr>
                        <a:t>,  /</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dataDscr</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var</a:t>
                      </a:r>
                      <a:r>
                        <a:rPr lang="en-US" sz="1100" b="0" i="0" u="none" strike="noStrike" dirty="0">
                          <a:solidFill>
                            <a:srgbClr val="000000"/>
                          </a:solidFill>
                          <a:effectLst/>
                          <a:latin typeface="Lucida Console" panose="020B0609040504020204" pitchFamily="49" charset="0"/>
                        </a:rPr>
                        <a:t>/</a:t>
                      </a:r>
                      <a:br>
                        <a:rPr lang="en-US" sz="1100" b="0" i="0" u="none" strike="noStrike" dirty="0">
                          <a:solidFill>
                            <a:srgbClr val="000000"/>
                          </a:solidFill>
                          <a:effectLst/>
                          <a:latin typeface="Lucida Console" panose="020B0609040504020204" pitchFamily="49" charset="0"/>
                        </a:rPr>
                      </a:br>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qstn:</a:t>
                      </a:r>
                      <a:r>
                        <a:rPr lang="en-US" sz="1100" b="1" i="0" u="none" strike="noStrike" dirty="0" err="1" smtClean="0">
                          <a:solidFill>
                            <a:srgbClr val="000000"/>
                          </a:solidFill>
                          <a:effectLst/>
                          <a:latin typeface="Lucida Console" panose="020B0609040504020204" pitchFamily="49" charset="0"/>
                        </a:rPr>
                        <a:t>Instruction</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Capture:</a:t>
                      </a:r>
                      <a:br>
                        <a:rPr lang="en-US" sz="1300" b="0" i="0" u="none" strike="noStrike" dirty="0">
                          <a:solidFill>
                            <a:srgbClr val="000000"/>
                          </a:solidFill>
                          <a:effectLst/>
                          <a:latin typeface="Calibri" panose="020F0502020204030204" pitchFamily="34" charset="0"/>
                        </a:rPr>
                      </a:br>
                      <a:r>
                        <a:rPr lang="en-US" sz="1300" b="0" i="0" u="none" strike="noStrike" dirty="0" err="1">
                          <a:solidFill>
                            <a:srgbClr val="000000"/>
                          </a:solidFill>
                          <a:effectLst/>
                          <a:latin typeface="Calibri" panose="020F0502020204030204" pitchFamily="34" charset="0"/>
                        </a:rPr>
                        <a:t>RepresentedQuestion</a:t>
                      </a:r>
                      <a:r>
                        <a:rPr lang="en-US" sz="1300" b="0" i="0" u="none" strike="noStrike" dirty="0">
                          <a:solidFill>
                            <a:srgbClr val="000000"/>
                          </a:solidFill>
                          <a:effectLst/>
                          <a:latin typeface="Calibri" panose="020F0502020204030204" pitchFamily="34" charset="0"/>
                        </a:rPr>
                        <a:t>, </a:t>
                      </a:r>
                      <a:br>
                        <a:rPr lang="en-US" sz="1300" b="0" i="0" u="none" strike="noStrike" dirty="0">
                          <a:solidFill>
                            <a:srgbClr val="000000"/>
                          </a:solidFill>
                          <a:effectLst/>
                          <a:latin typeface="Calibri" panose="020F0502020204030204" pitchFamily="34" charset="0"/>
                        </a:rPr>
                      </a:br>
                      <a:r>
                        <a:rPr lang="en-US" sz="1300" b="0" i="0" u="none" strike="noStrike" dirty="0">
                          <a:solidFill>
                            <a:srgbClr val="000000"/>
                          </a:solidFill>
                          <a:effectLst/>
                          <a:latin typeface="Calibri" panose="020F0502020204030204" pitchFamily="34" charset="0"/>
                        </a:rPr>
                        <a:t/>
                      </a:r>
                      <a:br>
                        <a:rPr lang="en-US" sz="1300" b="0" i="0" u="none" strike="noStrike" dirty="0">
                          <a:solidFill>
                            <a:srgbClr val="000000"/>
                          </a:solidFill>
                          <a:effectLst/>
                          <a:latin typeface="Calibri" panose="020F0502020204030204" pitchFamily="34" charset="0"/>
                        </a:rPr>
                      </a:br>
                      <a:r>
                        <a:rPr lang="en-US" sz="1300" b="0" i="0" u="none" strike="noStrike" dirty="0" err="1">
                          <a:solidFill>
                            <a:srgbClr val="000000"/>
                          </a:solidFill>
                          <a:effectLst/>
                          <a:latin typeface="Calibri" panose="020F0502020204030204" pitchFamily="34" charset="0"/>
                        </a:rPr>
                        <a:t>DynamicTextContent</a:t>
                      </a:r>
                      <a:r>
                        <a:rPr lang="en-US" sz="1300" b="0" i="0" u="none" strike="noStrike" dirty="0">
                          <a:solidFill>
                            <a:srgbClr val="000000"/>
                          </a:solidFill>
                          <a:effectLst/>
                          <a:latin typeface="Calibri" panose="020F0502020204030204" pitchFamily="34" charset="0"/>
                        </a:rPr>
                        <a:t>:</a:t>
                      </a:r>
                      <a:br>
                        <a:rPr lang="en-US" sz="1300" b="0" i="0" u="none" strike="noStrike" dirty="0">
                          <a:solidFill>
                            <a:srgbClr val="000000"/>
                          </a:solidFill>
                          <a:effectLst/>
                          <a:latin typeface="Calibri" panose="020F0502020204030204" pitchFamily="34" charset="0"/>
                        </a:rPr>
                      </a:br>
                      <a:r>
                        <a:rPr lang="en-US" sz="1300" b="0" i="0" u="none" strike="noStrike" dirty="0" err="1">
                          <a:solidFill>
                            <a:srgbClr val="000000"/>
                          </a:solidFill>
                          <a:effectLst/>
                          <a:latin typeface="Calibri" panose="020F0502020204030204" pitchFamily="34" charset="0"/>
                        </a:rPr>
                        <a:t>LiteralText</a:t>
                      </a:r>
                      <a:endParaRPr lang="en-US" sz="1300" b="0" i="0" u="none" strike="noStrike" dirty="0">
                        <a:solidFill>
                          <a:srgbClr val="000000"/>
                        </a:solidFill>
                        <a:effectLst/>
                        <a:latin typeface="Calibri" panose="020F0502020204030204" pitchFamily="34"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AE61"/>
                    </a:solidFill>
                  </a:tcPr>
                </a:tc>
                <a:tc>
                  <a:txBody>
                    <a:bodyPr/>
                    <a:lstStyle/>
                    <a:p>
                      <a:pPr algn="l" fontAlgn="b"/>
                      <a:r>
                        <a:rPr lang="en-US" sz="800" b="0" i="0" u="none" strike="noStrike" dirty="0" err="1">
                          <a:solidFill>
                            <a:srgbClr val="000000"/>
                          </a:solidFill>
                          <a:effectLst/>
                          <a:latin typeface="Lucida Console" panose="020B0609040504020204" pitchFamily="49" charset="0"/>
                        </a:rPr>
                        <a:t>RepresentedQuestion</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hasInstruction</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baseline="0"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instructionText</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textContent</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dirty="0" smtClean="0">
                          <a:solidFill>
                            <a:srgbClr val="000000"/>
                          </a:solidFill>
                          <a:effectLst/>
                          <a:latin typeface="Lucida Console" panose="020B0609040504020204" pitchFamily="49" charset="0"/>
                        </a:rPr>
                        <a:t>  purpose</a:t>
                      </a:r>
                      <a:r>
                        <a:rPr lang="en-US" sz="800" b="0" i="0" u="none" strike="noStrike" dirty="0">
                          <a:solidFill>
                            <a:srgbClr val="000000"/>
                          </a:solidFill>
                          <a:effectLst/>
                          <a:latin typeface="Lucida Console" panose="020B0609040504020204" pitchFamily="49" charset="0"/>
                        </a:rPr>
                        <a:t>/</a:t>
                      </a:r>
                      <a:br>
                        <a:rPr lang="en-US" sz="800" b="0" i="0" u="none" strike="noStrike" dirty="0">
                          <a:solidFill>
                            <a:srgbClr val="000000"/>
                          </a:solidFill>
                          <a:effectLst/>
                          <a:latin typeface="Lucida Console" panose="020B0609040504020204" pitchFamily="49" charset="0"/>
                        </a:rPr>
                      </a:br>
                      <a:r>
                        <a:rPr lang="en-US" sz="800" b="0" i="0" u="none" strike="noStrike" dirty="0" smtClean="0">
                          <a:solidFill>
                            <a:srgbClr val="000000"/>
                          </a:solidFill>
                          <a:effectLst/>
                          <a:latin typeface="Lucida Console" panose="020B0609040504020204" pitchFamily="49" charset="0"/>
                        </a:rPr>
                        <a:t>  </a:t>
                      </a:r>
                      <a:r>
                        <a:rPr lang="en-US" sz="600" b="0" i="0" u="none" strike="noStrike" dirty="0" err="1" smtClean="0">
                          <a:solidFill>
                            <a:srgbClr val="000000"/>
                          </a:solidFill>
                          <a:effectLst/>
                          <a:latin typeface="Lucida Console" panose="020B0609040504020204" pitchFamily="49" charset="0"/>
                        </a:rPr>
                        <a:t>languageSpecificStructuredString</a:t>
                      </a:r>
                      <a:r>
                        <a:rPr lang="en-US" sz="600" b="0" i="0" u="none" strike="noStrike" dirty="0">
                          <a:solidFill>
                            <a:srgbClr val="000000"/>
                          </a:solidFill>
                          <a:effectLst/>
                          <a:latin typeface="Lucida Console" panose="020B0609040504020204" pitchFamily="49" charset="0"/>
                        </a:rPr>
                        <a:t>/</a:t>
                      </a:r>
                      <a:br>
                        <a:rPr lang="en-US" sz="600" b="0" i="0" u="none" strike="noStrike" dirty="0">
                          <a:solidFill>
                            <a:srgbClr val="000000"/>
                          </a:solidFill>
                          <a:effectLst/>
                          <a:latin typeface="Lucida Console" panose="020B0609040504020204" pitchFamily="49" charset="0"/>
                        </a:rPr>
                      </a:br>
                      <a:r>
                        <a:rPr lang="en-US" sz="800" b="0" i="0" u="none" strike="noStrike" dirty="0" smtClean="0">
                          <a:solidFill>
                            <a:srgbClr val="000000"/>
                          </a:solidFill>
                          <a:effectLst/>
                          <a:latin typeface="Lucida Console" panose="020B0609040504020204" pitchFamily="49" charset="0"/>
                        </a:rPr>
                        <a:t>  content</a:t>
                      </a:r>
                      <a:r>
                        <a:rPr lang="en-US" sz="800" b="0" i="0" u="none" strike="noStrike" dirty="0">
                          <a:solidFill>
                            <a:srgbClr val="000000"/>
                          </a:solidFill>
                          <a:effectLst/>
                          <a:latin typeface="Lucida Console" panose="020B0609040504020204" pitchFamily="49" charset="0"/>
                        </a:rPr>
                        <a:t>='</a:t>
                      </a:r>
                      <a:r>
                        <a:rPr lang="en-US" sz="800" b="0" i="0" u="none" strike="noStrike" dirty="0" err="1">
                          <a:solidFill>
                            <a:srgbClr val="000000"/>
                          </a:solidFill>
                          <a:effectLst/>
                          <a:latin typeface="Lucida Console" panose="020B0609040504020204" pitchFamily="49" charset="0"/>
                        </a:rPr>
                        <a:t>PreQuestionText</a:t>
                      </a:r>
                      <a:r>
                        <a:rPr lang="en-US" sz="800" b="0" i="0" u="none" strike="noStrike" dirty="0">
                          <a:solidFill>
                            <a:srgbClr val="000000"/>
                          </a:solidFill>
                          <a:effectLst/>
                          <a:latin typeface="Lucida Console" panose="020B0609040504020204" pitchFamily="49" charset="0"/>
                        </a:rPr>
                        <a:t>'</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AE61"/>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632677991"/>
                  </a:ext>
                </a:extLst>
              </a:tr>
              <a:tr h="803250">
                <a:tc>
                  <a:txBody>
                    <a:bodyPr/>
                    <a:lstStyle/>
                    <a:p>
                      <a:pPr algn="l" fontAlgn="b"/>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codeBook</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dataDscr</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var</a:t>
                      </a:r>
                      <a:r>
                        <a:rPr lang="en-US" sz="1100" b="1" i="0" u="none" strike="noStrike" dirty="0">
                          <a:solidFill>
                            <a:srgbClr val="000000"/>
                          </a:solidFill>
                          <a:effectLst/>
                          <a:latin typeface="Lucida Console" panose="020B0609040504020204" pitchFamily="49" charset="0"/>
                        </a:rPr>
                        <a:t>/@ID</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rgbClr val="000000"/>
                          </a:solidFill>
                          <a:effectLst/>
                          <a:latin typeface="Lucida Console" panose="020B0609040504020204" pitchFamily="49" charset="0"/>
                        </a:rPr>
                        <a:t>Study</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hasInstanceVariable</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localId</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localIdValue</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1" i="0" u="none" strike="noStrike" dirty="0" err="1">
                          <a:solidFill>
                            <a:srgbClr val="000000"/>
                          </a:solidFill>
                          <a:effectLst/>
                          <a:latin typeface="Lucida Console" panose="020B0609040504020204" pitchFamily="49" charset="0"/>
                        </a:rPr>
                        <a:t>Study</a:t>
                      </a:r>
                      <a:r>
                        <a:rPr lang="en-US" sz="1100" b="0" i="0" u="none" strike="noStrike" dirty="0">
                          <a:solidFill>
                            <a:srgbClr val="000000"/>
                          </a:solidFill>
                          <a:effectLst/>
                          <a:latin typeface="Lucida Console" panose="020B0609040504020204" pitchFamily="49" charset="0"/>
                        </a:rPr>
                        <a:t>, </a:t>
                      </a:r>
                      <a:endParaRPr lang="en-US" sz="1100" b="0" i="0" u="none" strike="noStrike" dirty="0" smtClean="0">
                        <a:solidFill>
                          <a:srgbClr val="000000"/>
                        </a:solidFill>
                        <a:effectLst/>
                        <a:latin typeface="Lucida Console" panose="020B0609040504020204" pitchFamily="49" charset="0"/>
                      </a:endParaRPr>
                    </a:p>
                    <a:p>
                      <a:pPr algn="l" fontAlgn="b"/>
                      <a:r>
                        <a:rPr lang="en-US" sz="1100" b="0" i="0" u="none" strike="noStrike" dirty="0" smtClean="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smtClean="0">
                          <a:solidFill>
                            <a:srgbClr val="000000"/>
                          </a:solidFill>
                          <a:effectLst/>
                          <a:latin typeface="Lucida Console" panose="020B0609040504020204" pitchFamily="49" charset="0"/>
                        </a:rPr>
                        <a:t>/</a:t>
                      </a:r>
                    </a:p>
                    <a:p>
                      <a:pPr algn="l" fontAlgn="b"/>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dataDscr</a:t>
                      </a:r>
                      <a:r>
                        <a:rPr lang="en-US" sz="1100" b="0" i="0" u="none" strike="noStrike" dirty="0">
                          <a:solidFill>
                            <a:srgbClr val="000000"/>
                          </a:solidFill>
                          <a:effectLst/>
                          <a:latin typeface="Lucida Console" panose="020B0609040504020204" pitchFamily="49" charset="0"/>
                        </a:rPr>
                        <a:t>/</a:t>
                      </a:r>
                      <a:br>
                        <a:rPr lang="en-US" sz="1100" b="0" i="0" u="none" strike="noStrike" dirty="0">
                          <a:solidFill>
                            <a:srgbClr val="000000"/>
                          </a:solidFill>
                          <a:effectLst/>
                          <a:latin typeface="Lucida Console" panose="020B0609040504020204" pitchFamily="49" charset="0"/>
                        </a:rPr>
                      </a:br>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var:</a:t>
                      </a:r>
                      <a:r>
                        <a:rPr lang="en-US" sz="1100" b="1" i="0" u="none" strike="noStrike" dirty="0" err="1" smtClean="0">
                          <a:solidFill>
                            <a:srgbClr val="000000"/>
                          </a:solidFill>
                          <a:effectLst/>
                          <a:latin typeface="Lucida Console" panose="020B0609040504020204" pitchFamily="49" charset="0"/>
                        </a:rPr>
                        <a:t>InstanceVariable</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800" b="0" i="0" u="none" strike="noStrike" dirty="0">
                          <a:solidFill>
                            <a:srgbClr val="000000"/>
                          </a:solidFill>
                          <a:effectLst/>
                          <a:latin typeface="Lucida Console" panose="020B0609040504020204" pitchFamily="49"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ctr" fontAlgn="b"/>
                      <a:r>
                        <a:rPr lang="en-US" sz="900" b="0" i="0" u="none" strike="noStrike">
                          <a:solidFill>
                            <a:srgbClr val="000000"/>
                          </a:solidFill>
                          <a:effectLst/>
                          <a:latin typeface="Calibri" panose="020F0502020204030204" pitchFamily="34" charset="0"/>
                        </a:rPr>
                        <a:t>FALSE</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Program will need to match DDI2 variable ID to DDI4 </a:t>
                      </a:r>
                      <a:r>
                        <a:rPr lang="en-US" sz="900" b="0" i="0" u="none" strike="noStrike" dirty="0" err="1">
                          <a:solidFill>
                            <a:srgbClr val="000000"/>
                          </a:solidFill>
                          <a:effectLst/>
                          <a:latin typeface="Calibri" panose="020F0502020204030204" pitchFamily="34" charset="0"/>
                        </a:rPr>
                        <a:t>DdiUrn</a:t>
                      </a:r>
                      <a:r>
                        <a:rPr lang="en-US" sz="900" b="0" i="0" u="none" strike="noStrike" dirty="0">
                          <a:solidFill>
                            <a:srgbClr val="000000"/>
                          </a:solidFill>
                          <a:effectLst/>
                          <a:latin typeface="Calibri" panose="020F0502020204030204" pitchFamily="34" charset="0"/>
                        </a:rPr>
                        <a:t> for references to the variable like </a:t>
                      </a:r>
                      <a:r>
                        <a:rPr lang="en-US" sz="900" b="0" i="0" u="none" strike="noStrike" dirty="0" err="1">
                          <a:solidFill>
                            <a:srgbClr val="000000"/>
                          </a:solidFill>
                          <a:effectLst/>
                          <a:latin typeface="Calibri" panose="020F0502020204030204" pitchFamily="34" charset="0"/>
                        </a:rPr>
                        <a:t>varGrp</a:t>
                      </a:r>
                      <a:endParaRPr lang="en-US" sz="900" b="0" i="0" u="none" strike="noStrike" dirty="0">
                        <a:solidFill>
                          <a:srgbClr val="000000"/>
                        </a:solidFill>
                        <a:effectLst/>
                        <a:latin typeface="Calibri" panose="020F0502020204030204" pitchFamily="34"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626472746"/>
                  </a:ext>
                </a:extLst>
              </a:tr>
              <a:tr h="956970">
                <a:tc>
                  <a:txBody>
                    <a:bodyPr/>
                    <a:lstStyle/>
                    <a:p>
                      <a:pPr algn="l" fontAlgn="b"/>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codeBook</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dataDscr</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varGrp</a:t>
                      </a:r>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var</a:t>
                      </a:r>
                      <a:endParaRPr lang="en-US" sz="1100" b="1" i="0" u="none" strike="noStrike" dirty="0">
                        <a:solidFill>
                          <a:srgbClr val="000000"/>
                        </a:solidFill>
                        <a:effectLst/>
                        <a:latin typeface="Lucida Console" panose="020B0609040504020204" pitchFamily="49" charset="0"/>
                      </a:endParaRPr>
                    </a:p>
                  </a:txBody>
                  <a:tcPr marL="54000" marR="4763" marT="4763" marB="0">
                    <a:lnL w="3175"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rgbClr val="000000"/>
                          </a:solidFill>
                          <a:effectLst/>
                          <a:latin typeface="Lucida Console" panose="020B0609040504020204" pitchFamily="49" charset="0"/>
                        </a:rPr>
                        <a:t>Study/</a:t>
                      </a:r>
                      <a:r>
                        <a:rPr lang="en-US" sz="1100" b="1" i="0" u="none" strike="noStrike" dirty="0" err="1">
                          <a:solidFill>
                            <a:srgbClr val="000000"/>
                          </a:solidFill>
                          <a:effectLst/>
                          <a:latin typeface="Lucida Console" panose="020B0609040504020204" pitchFamily="49" charset="0"/>
                        </a:rPr>
                        <a:t>hasVariableCollection</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hasAnnotation</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summary</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languageSpecificString</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Content</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1" i="0" u="none" strike="noStrike" dirty="0" err="1">
                          <a:solidFill>
                            <a:srgbClr val="000000"/>
                          </a:solidFill>
                          <a:effectLst/>
                          <a:latin typeface="Lucida Console" panose="020B0609040504020204" pitchFamily="49" charset="0"/>
                        </a:rPr>
                        <a:t>Study</a:t>
                      </a:r>
                      <a:r>
                        <a:rPr lang="en-US" sz="1100" b="0" i="0" u="none" strike="noStrike" dirty="0">
                          <a:solidFill>
                            <a:srgbClr val="000000"/>
                          </a:solidFill>
                          <a:effectLst/>
                          <a:latin typeface="Lucida Console" panose="020B0609040504020204" pitchFamily="49" charset="0"/>
                        </a:rPr>
                        <a:t>,  </a:t>
                      </a:r>
                      <a:endParaRPr lang="en-US" sz="1100" b="0" i="0" u="none" strike="noStrike" dirty="0" smtClean="0">
                        <a:solidFill>
                          <a:srgbClr val="000000"/>
                        </a:solidFill>
                        <a:effectLst/>
                        <a:latin typeface="Lucida Console" panose="020B0609040504020204" pitchFamily="49" charset="0"/>
                      </a:endParaRPr>
                    </a:p>
                    <a:p>
                      <a:pPr algn="l" fontAlgn="b"/>
                      <a:endParaRPr lang="en-US" sz="1100" b="0" i="0" u="none" strike="noStrike" dirty="0" smtClean="0">
                        <a:solidFill>
                          <a:srgbClr val="000000"/>
                        </a:solidFill>
                        <a:effectLst/>
                        <a:latin typeface="Lucida Console" panose="020B0609040504020204" pitchFamily="49" charset="0"/>
                      </a:endParaRPr>
                    </a:p>
                    <a:p>
                      <a:pPr algn="l" fontAlgn="b"/>
                      <a:r>
                        <a:rPr lang="en-US" sz="1100" b="0" i="0" u="none" strike="noStrike" dirty="0" smtClean="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smtClean="0">
                          <a:solidFill>
                            <a:srgbClr val="000000"/>
                          </a:solidFill>
                          <a:effectLst/>
                          <a:latin typeface="Lucida Console" panose="020B0609040504020204" pitchFamily="49" charset="0"/>
                        </a:rPr>
                        <a:t>/</a:t>
                      </a:r>
                    </a:p>
                    <a:p>
                      <a:pPr algn="l" fontAlgn="b"/>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dataDscr</a:t>
                      </a:r>
                      <a:r>
                        <a:rPr lang="en-US" sz="1100" b="0" i="0" u="none" strike="noStrike" dirty="0">
                          <a:solidFill>
                            <a:srgbClr val="000000"/>
                          </a:solidFill>
                          <a:effectLst/>
                          <a:latin typeface="Lucida Console" panose="020B0609040504020204" pitchFamily="49" charset="0"/>
                        </a:rPr>
                        <a:t>/</a:t>
                      </a:r>
                      <a:br>
                        <a:rPr lang="en-US" sz="1100" b="0" i="0" u="none" strike="noStrike" dirty="0">
                          <a:solidFill>
                            <a:srgbClr val="000000"/>
                          </a:solidFill>
                          <a:effectLst/>
                          <a:latin typeface="Lucida Console" panose="020B0609040504020204" pitchFamily="49" charset="0"/>
                        </a:rPr>
                      </a:br>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varGrp:</a:t>
                      </a:r>
                      <a:r>
                        <a:rPr lang="en-US" sz="1100" b="1" i="0" u="none" strike="noStrike" dirty="0" err="1" smtClean="0">
                          <a:solidFill>
                            <a:srgbClr val="000000"/>
                          </a:solidFill>
                          <a:effectLst/>
                          <a:latin typeface="Lucida Console" panose="020B0609040504020204" pitchFamily="49" charset="0"/>
                        </a:rPr>
                        <a:t>VariableCollection</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800" b="0" i="0" u="none" strike="noStrike" dirty="0">
                          <a:solidFill>
                            <a:srgbClr val="000000"/>
                          </a:solidFill>
                          <a:effectLst/>
                          <a:latin typeface="Lucida Console" panose="020B0609040504020204" pitchFamily="49" charset="0"/>
                        </a:rPr>
                        <a:t>Study</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hasVariableCollection</a:t>
                      </a:r>
                      <a:r>
                        <a:rPr lang="en-US" sz="800" b="0" i="0" u="none" strike="noStrike" dirty="0">
                          <a:solidFill>
                            <a:srgbClr val="000000"/>
                          </a:solidFill>
                          <a:effectLst/>
                          <a:latin typeface="Lucida Console" panose="020B0609040504020204" pitchFamily="49" charset="0"/>
                        </a:rPr>
                        <a:t>/</a:t>
                      </a:r>
                      <a:br>
                        <a:rPr lang="en-US" sz="800" b="0" i="0" u="none" strike="noStrike" dirty="0">
                          <a:solidFill>
                            <a:srgbClr val="000000"/>
                          </a:solidFill>
                          <a:effectLst/>
                          <a:latin typeface="Lucida Console" panose="020B0609040504020204" pitchFamily="49" charset="0"/>
                        </a:rPr>
                      </a:br>
                      <a:r>
                        <a:rPr lang="en-US" sz="800" b="0" i="0" u="none" strike="noStrike"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hasAnnotation</a:t>
                      </a:r>
                      <a:r>
                        <a:rPr lang="en-US" sz="800" b="0" i="0" u="none" strike="noStrike" dirty="0" smtClean="0">
                          <a:solidFill>
                            <a:srgbClr val="000000"/>
                          </a:solidFill>
                          <a:effectLst/>
                          <a:latin typeface="Lucida Console" panose="020B0609040504020204" pitchFamily="49" charset="0"/>
                        </a:rPr>
                        <a:t>/</a:t>
                      </a:r>
                    </a:p>
                    <a:p>
                      <a:pPr algn="l" fontAlgn="b"/>
                      <a:r>
                        <a:rPr lang="en-US" sz="800" b="0" i="0" u="none" strike="noStrike" dirty="0" smtClean="0">
                          <a:solidFill>
                            <a:srgbClr val="000000"/>
                          </a:solidFill>
                          <a:effectLst/>
                          <a:latin typeface="Lucida Console" panose="020B0609040504020204" pitchFamily="49" charset="0"/>
                        </a:rPr>
                        <a:t>  summary</a:t>
                      </a:r>
                      <a:r>
                        <a:rPr lang="en-US" sz="800" b="0" i="0" u="none" strike="noStrike" dirty="0">
                          <a:solidFill>
                            <a:srgbClr val="000000"/>
                          </a:solidFill>
                          <a:effectLst/>
                          <a:latin typeface="Lucida Console" panose="020B0609040504020204" pitchFamily="49" charset="0"/>
                        </a:rPr>
                        <a:t>/</a:t>
                      </a:r>
                      <a:br>
                        <a:rPr lang="en-US" sz="800" b="0" i="0" u="none" strike="noStrike" dirty="0">
                          <a:solidFill>
                            <a:srgbClr val="000000"/>
                          </a:solidFill>
                          <a:effectLst/>
                          <a:latin typeface="Lucida Console" panose="020B0609040504020204" pitchFamily="49" charset="0"/>
                        </a:rPr>
                      </a:br>
                      <a:r>
                        <a:rPr lang="en-US" sz="800" b="0" i="0" u="none" strike="noStrike" dirty="0" smtClean="0">
                          <a:solidFill>
                            <a:srgbClr val="000000"/>
                          </a:solidFill>
                          <a:effectLst/>
                          <a:latin typeface="Lucida Console" panose="020B0609040504020204" pitchFamily="49" charset="0"/>
                        </a:rPr>
                        <a:t>  </a:t>
                      </a:r>
                      <a:r>
                        <a:rPr lang="en-US" sz="800" b="0" i="0" u="none" strike="noStrike" dirty="0" err="1" smtClean="0">
                          <a:solidFill>
                            <a:srgbClr val="000000"/>
                          </a:solidFill>
                          <a:effectLst/>
                          <a:latin typeface="Lucida Console" panose="020B0609040504020204" pitchFamily="49" charset="0"/>
                        </a:rPr>
                        <a:t>languageSpecificString</a:t>
                      </a:r>
                      <a:r>
                        <a:rPr lang="en-US" sz="800" b="0" i="0" u="none" strike="noStrike" dirty="0">
                          <a:solidFill>
                            <a:srgbClr val="000000"/>
                          </a:solidFill>
                          <a:effectLst/>
                          <a:latin typeface="Lucida Console" panose="020B0609040504020204" pitchFamily="49" charset="0"/>
                        </a:rPr>
                        <a:t>/</a:t>
                      </a:r>
                      <a:br>
                        <a:rPr lang="en-US" sz="800" b="0" i="0" u="none" strike="noStrike" dirty="0">
                          <a:solidFill>
                            <a:srgbClr val="000000"/>
                          </a:solidFill>
                          <a:effectLst/>
                          <a:latin typeface="Lucida Console" panose="020B0609040504020204" pitchFamily="49" charset="0"/>
                        </a:rPr>
                      </a:br>
                      <a:r>
                        <a:rPr lang="en-US" sz="800" b="0" i="0" u="none" strike="noStrike" dirty="0" smtClean="0">
                          <a:solidFill>
                            <a:srgbClr val="000000"/>
                          </a:solidFill>
                          <a:effectLst/>
                          <a:latin typeface="Lucida Console" panose="020B0609040504020204" pitchFamily="49" charset="0"/>
                        </a:rPr>
                        <a:t>  scope</a:t>
                      </a:r>
                      <a:r>
                        <a:rPr lang="en-US" sz="800" b="0" i="0" u="none" strike="noStrike" dirty="0">
                          <a:solidFill>
                            <a:srgbClr val="000000"/>
                          </a:solidFill>
                          <a:effectLst/>
                          <a:latin typeface="Lucida Console" panose="020B0609040504020204" pitchFamily="49" charset="0"/>
                        </a:rPr>
                        <a:t>=</a:t>
                      </a:r>
                      <a:r>
                        <a:rPr lang="en-US" sz="800" b="0" i="0" u="none" strike="noStrike" dirty="0" smtClean="0">
                          <a:solidFill>
                            <a:srgbClr val="000000"/>
                          </a:solidFill>
                          <a:effectLst/>
                          <a:latin typeface="Lucida Console" panose="020B0609040504020204" pitchFamily="49" charset="0"/>
                        </a:rPr>
                        <a:t>'</a:t>
                      </a:r>
                      <a:r>
                        <a:rPr lang="en-US" sz="700" b="0" i="0" u="none" strike="noStrike" dirty="0" smtClean="0">
                          <a:solidFill>
                            <a:srgbClr val="000000"/>
                          </a:solidFill>
                          <a:effectLst/>
                          <a:latin typeface="Lucida Console" panose="020B0609040504020204" pitchFamily="49" charset="0"/>
                        </a:rPr>
                        <a:t>DDI2 variable IDs</a:t>
                      </a:r>
                      <a:r>
                        <a:rPr lang="en-US" sz="800" b="0" i="0" u="none" strike="noStrike" dirty="0">
                          <a:solidFill>
                            <a:srgbClr val="000000"/>
                          </a:solidFill>
                          <a:effectLst/>
                          <a:latin typeface="Lucida Console" panose="020B0609040504020204" pitchFamily="49" charset="0"/>
                        </a:rPr>
                        <a:t>'</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ctr" fontAlgn="b"/>
                      <a:r>
                        <a:rPr lang="en-US" sz="900" b="0" i="0" u="none" strike="noStrike">
                          <a:solidFill>
                            <a:srgbClr val="000000"/>
                          </a:solidFill>
                          <a:effectLst/>
                          <a:latin typeface="Calibri" panose="020F0502020204030204" pitchFamily="34" charset="0"/>
                        </a:rPr>
                        <a:t>TRUE</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900" b="0" i="0" u="none" strike="noStrike" dirty="0">
                          <a:solidFill>
                            <a:srgbClr val="000000"/>
                          </a:solidFill>
                          <a:effectLst/>
                          <a:latin typeface="Calibri" panose="020F0502020204030204" pitchFamily="34" charset="0"/>
                        </a:rPr>
                        <a:t>contains</a:t>
                      </a:r>
                      <a:r>
                        <a:rPr lang="en-US" sz="900" b="0" i="0" u="none" strike="noStrike" dirty="0" smtClean="0">
                          <a:solidFill>
                            <a:srgbClr val="000000"/>
                          </a:solidFill>
                          <a:effectLst/>
                          <a:latin typeface="Calibri" panose="020F0502020204030204" pitchFamily="34" charset="0"/>
                        </a:rPr>
                        <a:t>/</a:t>
                      </a:r>
                    </a:p>
                    <a:p>
                      <a:pPr algn="l" fontAlgn="b"/>
                      <a:r>
                        <a:rPr lang="en-US" sz="900" b="0" i="0" u="none" strike="noStrike" dirty="0" smtClean="0">
                          <a:solidFill>
                            <a:srgbClr val="000000"/>
                          </a:solidFill>
                          <a:effectLst/>
                          <a:latin typeface="Calibri" panose="020F0502020204030204" pitchFamily="34" charset="0"/>
                        </a:rPr>
                        <a:t>  member</a:t>
                      </a:r>
                      <a:endParaRPr lang="en-US" sz="900" b="0" i="0" u="none" strike="noStrike" dirty="0">
                        <a:solidFill>
                          <a:srgbClr val="000000"/>
                        </a:solidFill>
                        <a:effectLst/>
                        <a:latin typeface="Calibri" panose="020F0502020204030204" pitchFamily="34"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900" b="0" i="0" u="none" strike="noStrike" dirty="0">
                          <a:solidFill>
                            <a:srgbClr val="000000"/>
                          </a:solidFill>
                          <a:effectLst/>
                          <a:latin typeface="Calibri" panose="020F0502020204030204" pitchFamily="34" charset="0"/>
                        </a:rPr>
                        <a:t>TRUE</a:t>
                      </a:r>
                      <a:r>
                        <a:rPr lang="en-US" sz="900" b="0" i="0" u="none" strike="noStrike" dirty="0" smtClean="0">
                          <a:solidFill>
                            <a:srgbClr val="000000"/>
                          </a:solidFill>
                          <a:effectLst/>
                          <a:latin typeface="Calibri" panose="020F0502020204030204" pitchFamily="34" charset="0"/>
                        </a:rPr>
                        <a:t>, FALSE</a:t>
                      </a:r>
                      <a:endParaRPr lang="en-US" sz="900" b="0" i="0" u="none" strike="noStrike" dirty="0">
                        <a:solidFill>
                          <a:srgbClr val="000000"/>
                        </a:solidFill>
                        <a:effectLst/>
                        <a:latin typeface="Calibri" panose="020F0502020204030204" pitchFamily="34"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900" b="0" i="0" u="none" strike="noStrike" dirty="0">
                          <a:solidFill>
                            <a:srgbClr val="000000"/>
                          </a:solidFill>
                          <a:effectLst/>
                          <a:latin typeface="Calibri" panose="020F0502020204030204" pitchFamily="34" charset="0"/>
                        </a:rPr>
                        <a:t>requires matching DDI2 ID with DDI4 </a:t>
                      </a:r>
                      <a:r>
                        <a:rPr lang="en-US" sz="900" b="0" i="0" u="none" strike="noStrike" dirty="0" err="1">
                          <a:solidFill>
                            <a:srgbClr val="000000"/>
                          </a:solidFill>
                          <a:effectLst/>
                          <a:latin typeface="Calibri" panose="020F0502020204030204" pitchFamily="34" charset="0"/>
                        </a:rPr>
                        <a:t>DdiUrn</a:t>
                      </a:r>
                      <a:r>
                        <a:rPr lang="en-US" sz="900" b="0" i="0" u="none" strike="noStrike" dirty="0">
                          <a:solidFill>
                            <a:srgbClr val="000000"/>
                          </a:solidFill>
                          <a:effectLst/>
                          <a:latin typeface="Calibri" panose="020F0502020204030204" pitchFamily="34" charset="0"/>
                        </a:rPr>
                        <a:t> and inserting DDI4URN references into the </a:t>
                      </a:r>
                      <a:r>
                        <a:rPr lang="en-US" sz="900" b="0" i="0" u="none" strike="noStrike" dirty="0" err="1">
                          <a:solidFill>
                            <a:srgbClr val="000000"/>
                          </a:solidFill>
                          <a:effectLst/>
                          <a:latin typeface="Calibri" panose="020F0502020204030204" pitchFamily="34" charset="0"/>
                        </a:rPr>
                        <a:t>VariableCollection</a:t>
                      </a:r>
                      <a:endParaRPr lang="en-US" sz="900" b="0" i="0" u="none" strike="noStrike" dirty="0">
                        <a:solidFill>
                          <a:srgbClr val="000000"/>
                        </a:solidFill>
                        <a:effectLst/>
                        <a:latin typeface="Calibri" panose="020F0502020204030204" pitchFamily="34"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extLst>
                  <a:ext uri="{0D108BD9-81ED-4DB2-BD59-A6C34878D82A}">
                    <a16:rowId xmlns:a16="http://schemas.microsoft.com/office/drawing/2014/main" val="4200415932"/>
                  </a:ext>
                </a:extLst>
              </a:tr>
              <a:tr h="1071563">
                <a:tc>
                  <a:txBody>
                    <a:bodyPr/>
                    <a:lstStyle/>
                    <a:p>
                      <a:pPr algn="l" fontAlgn="b"/>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codeBook</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dataDscr</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var</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Labl</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rgbClr val="000000"/>
                          </a:solidFill>
                          <a:effectLst/>
                          <a:latin typeface="Lucida Console" panose="020B0609040504020204" pitchFamily="49" charset="0"/>
                        </a:rPr>
                        <a:t>Study</a:t>
                      </a:r>
                      <a:r>
                        <a:rPr lang="en-US" sz="1100" b="1" i="0" u="none" strike="noStrike" dirty="0" smtClean="0">
                          <a:solidFill>
                            <a:srgbClr val="000000"/>
                          </a:solidFill>
                          <a:effectLst/>
                          <a:latin typeface="Lucida Console" panose="020B0609040504020204" pitchFamily="49" charset="0"/>
                        </a:rPr>
                        <a:t>/</a:t>
                      </a:r>
                    </a:p>
                    <a:p>
                      <a:pPr algn="l" fontAlgn="b"/>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hasInstanceVariable</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displayLabel</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languageSpecificStructuredString</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content</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codeBook:Study</a:t>
                      </a:r>
                      <a:r>
                        <a:rPr lang="en-US" sz="1100" b="0" i="0" u="none" strike="noStrike" dirty="0">
                          <a:solidFill>
                            <a:srgbClr val="000000"/>
                          </a:solidFill>
                          <a:effectLst/>
                          <a:latin typeface="Lucida Console" panose="020B0609040504020204" pitchFamily="49" charset="0"/>
                        </a:rPr>
                        <a:t>, </a:t>
                      </a:r>
                      <a:endParaRPr lang="en-US" sz="1100" b="0" i="0" u="none" strike="noStrike" dirty="0" smtClean="0">
                        <a:solidFill>
                          <a:srgbClr val="000000"/>
                        </a:solidFill>
                        <a:effectLst/>
                        <a:latin typeface="Lucida Console" panose="020B0609040504020204" pitchFamily="49" charset="0"/>
                      </a:endParaRPr>
                    </a:p>
                    <a:p>
                      <a:pPr algn="l" fontAlgn="b"/>
                      <a:endParaRPr lang="en-US" sz="1100" b="0" i="0" u="none" strike="noStrike" dirty="0" smtClean="0">
                        <a:solidFill>
                          <a:srgbClr val="000000"/>
                        </a:solidFill>
                        <a:effectLst/>
                        <a:latin typeface="Lucida Console" panose="020B0609040504020204" pitchFamily="49" charset="0"/>
                      </a:endParaRPr>
                    </a:p>
                    <a:p>
                      <a:pPr algn="l" fontAlgn="b"/>
                      <a:r>
                        <a:rPr lang="en-US" sz="1100" b="0" i="0" u="none" strike="noStrike" dirty="0" smtClean="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codeBook</a:t>
                      </a:r>
                      <a:r>
                        <a:rPr lang="en-US" sz="1100" b="0" i="0" u="none" strike="noStrike" dirty="0">
                          <a:solidFill>
                            <a:srgbClr val="000000"/>
                          </a:solidFill>
                          <a:effectLst/>
                          <a:latin typeface="Lucida Console" panose="020B0609040504020204" pitchFamily="49" charset="0"/>
                        </a:rPr>
                        <a:t>/</a:t>
                      </a:r>
                      <a:r>
                        <a:rPr lang="en-US" sz="1100" b="0" i="0" u="none" strike="noStrike" dirty="0" err="1">
                          <a:solidFill>
                            <a:srgbClr val="000000"/>
                          </a:solidFill>
                          <a:effectLst/>
                          <a:latin typeface="Lucida Console" panose="020B0609040504020204" pitchFamily="49" charset="0"/>
                        </a:rPr>
                        <a:t>dataDscr</a:t>
                      </a:r>
                      <a:r>
                        <a:rPr lang="en-US" sz="1100" b="0" i="0" u="none" strike="noStrike" dirty="0" smtClean="0">
                          <a:solidFill>
                            <a:srgbClr val="000000"/>
                          </a:solidFill>
                          <a:effectLst/>
                          <a:latin typeface="Lucida Console" panose="020B0609040504020204" pitchFamily="49" charset="0"/>
                        </a:rPr>
                        <a:t>/</a:t>
                      </a:r>
                    </a:p>
                    <a:p>
                      <a:pPr algn="l" fontAlgn="b"/>
                      <a:r>
                        <a:rPr lang="en-US" sz="1100" b="0" i="0" u="none" strike="noStrike" dirty="0" smtClean="0">
                          <a:solidFill>
                            <a:srgbClr val="000000"/>
                          </a:solidFill>
                          <a:effectLst/>
                          <a:latin typeface="Lucida Console" panose="020B0609040504020204" pitchFamily="49" charset="0"/>
                        </a:rPr>
                        <a:t>  </a:t>
                      </a:r>
                      <a:r>
                        <a:rPr lang="en-US" sz="1100" b="0" i="0" u="none" strike="noStrike" dirty="0" err="1" smtClean="0">
                          <a:solidFill>
                            <a:srgbClr val="000000"/>
                          </a:solidFill>
                          <a:effectLst/>
                          <a:latin typeface="Lucida Console" panose="020B0609040504020204" pitchFamily="49" charset="0"/>
                        </a:rPr>
                        <a:t>var:</a:t>
                      </a:r>
                      <a:r>
                        <a:rPr lang="en-US" sz="1100" b="1" i="0" u="none" strike="noStrike" dirty="0" err="1" smtClean="0">
                          <a:solidFill>
                            <a:srgbClr val="000000"/>
                          </a:solidFill>
                          <a:effectLst/>
                          <a:latin typeface="Lucida Console" panose="020B0609040504020204" pitchFamily="49" charset="0"/>
                        </a:rPr>
                        <a:t>InstanceVariable</a:t>
                      </a:r>
                      <a:endParaRPr lang="en-US" sz="1100" b="1" i="0" u="none" strike="noStrike" dirty="0">
                        <a:solidFill>
                          <a:srgbClr val="000000"/>
                        </a:solidFill>
                        <a:effectLst/>
                        <a:latin typeface="Lucida Console" panose="020B0609040504020204" pitchFamily="49" charset="0"/>
                      </a:endParaRP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54000" marR="4763" marT="476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2793989809"/>
                  </a:ext>
                </a:extLst>
              </a:tr>
            </a:tbl>
          </a:graphicData>
        </a:graphic>
      </p:graphicFrame>
      <p:sp>
        <p:nvSpPr>
          <p:cNvPr id="4" name="TextBox 3"/>
          <p:cNvSpPr txBox="1"/>
          <p:nvPr/>
        </p:nvSpPr>
        <p:spPr>
          <a:xfrm>
            <a:off x="5220299" y="0"/>
            <a:ext cx="10324237" cy="669414"/>
          </a:xfrm>
          <a:prstGeom prst="rect">
            <a:avLst/>
          </a:prstGeom>
          <a:noFill/>
        </p:spPr>
        <p:txBody>
          <a:bodyPr wrap="none" rtlCol="0">
            <a:spAutoFit/>
          </a:bodyPr>
          <a:lstStyle/>
          <a:p>
            <a:pPr algn="ctr"/>
            <a:r>
              <a:rPr lang="en-US" sz="3300" dirty="0"/>
              <a:t>Mapping DDI2 to </a:t>
            </a:r>
            <a:r>
              <a:rPr lang="en-US" sz="3300" dirty="0"/>
              <a:t>DDI4, </a:t>
            </a:r>
            <a:r>
              <a:rPr lang="en-US" sz="3300" dirty="0"/>
              <a:t>Larry Hoyle and Joachim Wackerow</a:t>
            </a:r>
          </a:p>
          <a:p>
            <a:endParaRPr lang="en-US" sz="450" dirty="0"/>
          </a:p>
        </p:txBody>
      </p:sp>
      <p:sp>
        <p:nvSpPr>
          <p:cNvPr id="5" name="Footer Placeholder 4"/>
          <p:cNvSpPr>
            <a:spLocks noGrp="1"/>
          </p:cNvSpPr>
          <p:nvPr>
            <p:ph type="ftr" sz="quarter" idx="11"/>
          </p:nvPr>
        </p:nvSpPr>
        <p:spPr>
          <a:xfrm>
            <a:off x="0" y="18719004"/>
            <a:ext cx="21945600" cy="486661"/>
          </a:xfrm>
        </p:spPr>
        <p:txBody>
          <a:bodyPr/>
          <a:lstStyle/>
          <a:p>
            <a:r>
              <a:rPr lang="en-US" sz="1600" dirty="0"/>
              <a:t>North American Data Documentation Initiative Conference (NADDI 2019), Ottawa, Canada, April 2019. Larry Hoyle IPSR, University of Kansas; Joachim Wackerow, GESIS - Leibniz Institute for the Social Sciences</a:t>
            </a:r>
            <a:endParaRPr lang="en-US" sz="1600" dirty="0"/>
          </a:p>
        </p:txBody>
      </p:sp>
      <p:sp>
        <p:nvSpPr>
          <p:cNvPr id="6" name="TextBox 5"/>
          <p:cNvSpPr txBox="1"/>
          <p:nvPr/>
        </p:nvSpPr>
        <p:spPr>
          <a:xfrm>
            <a:off x="177053" y="650674"/>
            <a:ext cx="8512679" cy="2785378"/>
          </a:xfrm>
          <a:prstGeom prst="rect">
            <a:avLst/>
          </a:prstGeom>
          <a:solidFill>
            <a:schemeClr val="bg1">
              <a:lumMod val="85000"/>
            </a:schemeClr>
          </a:solidFill>
          <a:ln w="38100">
            <a:solidFill>
              <a:schemeClr val="accent1">
                <a:lumMod val="75000"/>
              </a:schemeClr>
            </a:solidFill>
          </a:ln>
        </p:spPr>
        <p:txBody>
          <a:bodyPr wrap="square" rIns="144000" rtlCol="0">
            <a:spAutoFit/>
          </a:bodyPr>
          <a:lstStyle/>
          <a:p>
            <a:pPr marL="228600" indent="-228600">
              <a:spcAft>
                <a:spcPts val="150"/>
              </a:spcAft>
              <a:buFont typeface="Arial" panose="020B0604020202020204" pitchFamily="34" charset="0"/>
              <a:buChar char="•"/>
            </a:pPr>
            <a:r>
              <a:rPr lang="en-US" sz="1600" dirty="0">
                <a:solidFill>
                  <a:schemeClr val="accent1">
                    <a:lumMod val="50000"/>
                  </a:schemeClr>
                </a:solidFill>
              </a:rPr>
              <a:t>This poster describes a mapping of </a:t>
            </a:r>
            <a:r>
              <a:rPr lang="en-US" sz="1600" b="1" dirty="0">
                <a:solidFill>
                  <a:schemeClr val="accent1">
                    <a:lumMod val="50000"/>
                  </a:schemeClr>
                </a:solidFill>
              </a:rPr>
              <a:t>leaf</a:t>
            </a:r>
            <a:r>
              <a:rPr lang="en-US" sz="1600" dirty="0">
                <a:solidFill>
                  <a:schemeClr val="accent1">
                    <a:lumMod val="50000"/>
                  </a:schemeClr>
                </a:solidFill>
              </a:rPr>
              <a:t> DDI2 elements into corresponding DDI4 </a:t>
            </a:r>
            <a:r>
              <a:rPr lang="en-US" sz="1600" b="1" dirty="0">
                <a:solidFill>
                  <a:schemeClr val="accent1">
                    <a:lumMod val="50000"/>
                  </a:schemeClr>
                </a:solidFill>
              </a:rPr>
              <a:t>properties</a:t>
            </a:r>
            <a:r>
              <a:rPr lang="en-US" sz="1600" dirty="0">
                <a:solidFill>
                  <a:schemeClr val="accent1">
                    <a:lumMod val="50000"/>
                  </a:schemeClr>
                </a:solidFill>
              </a:rPr>
              <a:t>. The mapping can be described as a multi-column, </a:t>
            </a:r>
            <a:r>
              <a:rPr lang="en-US" sz="1600" b="1" dirty="0">
                <a:solidFill>
                  <a:schemeClr val="accent1">
                    <a:lumMod val="50000"/>
                  </a:schemeClr>
                </a:solidFill>
              </a:rPr>
              <a:t>machine actionable, table</a:t>
            </a:r>
            <a:r>
              <a:rPr lang="en-US" sz="1600" dirty="0">
                <a:solidFill>
                  <a:schemeClr val="accent1">
                    <a:lumMod val="50000"/>
                  </a:schemeClr>
                </a:solidFill>
              </a:rPr>
              <a:t>. </a:t>
            </a:r>
          </a:p>
          <a:p>
            <a:pPr marL="228600" indent="-228600">
              <a:spcAft>
                <a:spcPts val="150"/>
              </a:spcAft>
              <a:buFont typeface="Arial" panose="020B0604020202020204" pitchFamily="34" charset="0"/>
              <a:buChar char="•"/>
            </a:pPr>
            <a:r>
              <a:rPr lang="en-US" sz="1600" dirty="0">
                <a:solidFill>
                  <a:schemeClr val="accent1">
                    <a:lumMod val="50000"/>
                  </a:schemeClr>
                </a:solidFill>
              </a:rPr>
              <a:t>DDI2 and the later versions differ in the underlying reliance on reusable objects. This makes mapping from DDI2 to DDI4 complicated. Software using this table can also collapse content that is repeated in DDI2 (like CodeLists) into single </a:t>
            </a:r>
            <a:r>
              <a:rPr lang="en-US" sz="1600" b="1" dirty="0">
                <a:solidFill>
                  <a:schemeClr val="accent1">
                    <a:lumMod val="50000"/>
                  </a:schemeClr>
                </a:solidFill>
              </a:rPr>
              <a:t>reused DDI4 objects</a:t>
            </a:r>
            <a:r>
              <a:rPr lang="en-US" sz="1600" dirty="0">
                <a:solidFill>
                  <a:schemeClr val="accent1">
                    <a:lumMod val="50000"/>
                  </a:schemeClr>
                </a:solidFill>
              </a:rPr>
              <a:t>.</a:t>
            </a:r>
          </a:p>
          <a:p>
            <a:pPr marL="228600" indent="-228600">
              <a:spcAft>
                <a:spcPts val="150"/>
              </a:spcAft>
              <a:buFont typeface="Arial" panose="020B0604020202020204" pitchFamily="34" charset="0"/>
              <a:buChar char="•"/>
            </a:pPr>
            <a:r>
              <a:rPr lang="en-US" sz="1600" dirty="0">
                <a:solidFill>
                  <a:schemeClr val="accent1">
                    <a:lumMod val="50000"/>
                  </a:schemeClr>
                </a:solidFill>
              </a:rPr>
              <a:t>The table is derived from a spreadsheet listing DDI2 elements important to CESSDA. That table was further refined at the DDI4 Norway </a:t>
            </a:r>
            <a:r>
              <a:rPr lang="en-US" sz="1600" dirty="0">
                <a:solidFill>
                  <a:schemeClr val="accent1">
                    <a:lumMod val="50000"/>
                  </a:schemeClr>
                </a:solidFill>
              </a:rPr>
              <a:t>Sprint. The table below right explains the role of each column in the mapping table</a:t>
            </a:r>
            <a:r>
              <a:rPr lang="en-US" sz="1600" dirty="0">
                <a:solidFill>
                  <a:schemeClr val="accent1">
                    <a:lumMod val="50000"/>
                  </a:schemeClr>
                </a:solidFill>
              </a:rPr>
              <a:t>. Those columns contain the information needed to move information from one model to the other.  </a:t>
            </a:r>
            <a:r>
              <a:rPr lang="en-US" sz="1600" dirty="0">
                <a:solidFill>
                  <a:schemeClr val="accent1">
                    <a:lumMod val="50000"/>
                  </a:schemeClr>
                </a:solidFill>
              </a:rPr>
              <a:t>Examples in the table below are color coded to corresponding cells in the table above</a:t>
            </a:r>
            <a:r>
              <a:rPr lang="en-US" sz="1600" dirty="0">
                <a:solidFill>
                  <a:schemeClr val="accent1">
                    <a:lumMod val="50000"/>
                  </a:schemeClr>
                </a:solidFill>
              </a:rPr>
              <a:t>.</a:t>
            </a:r>
            <a:endParaRPr lang="en-US" sz="1600" dirty="0">
              <a:solidFill>
                <a:schemeClr val="accent1">
                  <a:lumMod val="50000"/>
                </a:schemeClr>
              </a:solidFill>
            </a:endParaRPr>
          </a:p>
          <a:p>
            <a:r>
              <a:rPr lang="en-US" sz="1100" dirty="0">
                <a:solidFill>
                  <a:schemeClr val="accent1">
                    <a:lumMod val="50000"/>
                  </a:schemeClr>
                </a:solidFill>
              </a:rPr>
              <a:t>The </a:t>
            </a:r>
            <a:r>
              <a:rPr lang="en-US" sz="1100" dirty="0">
                <a:solidFill>
                  <a:schemeClr val="accent1">
                    <a:lumMod val="50000"/>
                  </a:schemeClr>
                </a:solidFill>
              </a:rPr>
              <a:t>example </a:t>
            </a:r>
            <a:r>
              <a:rPr lang="en-US" sz="1100" dirty="0">
                <a:solidFill>
                  <a:schemeClr val="accent1">
                    <a:lumMod val="50000"/>
                  </a:schemeClr>
                </a:solidFill>
              </a:rPr>
              <a:t>below is taken from the European Social Survey file ESS1e06.6.xml</a:t>
            </a:r>
          </a:p>
        </p:txBody>
      </p:sp>
      <p:sp>
        <p:nvSpPr>
          <p:cNvPr id="9" name="TextBox 8"/>
          <p:cNvSpPr txBox="1"/>
          <p:nvPr/>
        </p:nvSpPr>
        <p:spPr>
          <a:xfrm>
            <a:off x="9985500" y="668472"/>
            <a:ext cx="9893622" cy="646331"/>
          </a:xfrm>
          <a:prstGeom prst="rect">
            <a:avLst/>
          </a:prstGeom>
          <a:noFill/>
        </p:spPr>
        <p:txBody>
          <a:bodyPr wrap="square" rtlCol="0">
            <a:spAutoFit/>
          </a:bodyPr>
          <a:lstStyle/>
          <a:p>
            <a:r>
              <a:rPr lang="en-US" sz="2000" b="1" dirty="0">
                <a:solidFill>
                  <a:schemeClr val="accent1">
                    <a:lumMod val="50000"/>
                  </a:schemeClr>
                </a:solidFill>
              </a:rPr>
              <a:t>Sample rows from the mapping table</a:t>
            </a:r>
            <a:r>
              <a:rPr lang="en-US" sz="1800" dirty="0">
                <a:solidFill>
                  <a:schemeClr val="accent1">
                    <a:lumMod val="50000"/>
                  </a:schemeClr>
                </a:solidFill>
              </a:rPr>
              <a:t>. The full table currently lists 181 DDI25 XPaths.</a:t>
            </a:r>
            <a:br>
              <a:rPr lang="en-US" sz="1800" dirty="0">
                <a:solidFill>
                  <a:schemeClr val="accent1">
                    <a:lumMod val="50000"/>
                  </a:schemeClr>
                </a:solidFill>
              </a:rPr>
            </a:br>
            <a:r>
              <a:rPr lang="en-US" sz="1600" dirty="0">
                <a:solidFill>
                  <a:schemeClr val="accent1">
                    <a:lumMod val="50000"/>
                  </a:schemeClr>
                </a:solidFill>
              </a:rPr>
              <a:t>This table can grow as new element types are found in DDI2 instances.</a:t>
            </a:r>
            <a:endParaRPr lang="en-US" sz="1600" dirty="0">
              <a:solidFill>
                <a:schemeClr val="accent1">
                  <a:lumMod val="50000"/>
                </a:schemeClr>
              </a:solidFill>
            </a:endParaRPr>
          </a:p>
        </p:txBody>
      </p:sp>
      <p:sp>
        <p:nvSpPr>
          <p:cNvPr id="3" name="TextBox 2"/>
          <p:cNvSpPr txBox="1"/>
          <p:nvPr/>
        </p:nvSpPr>
        <p:spPr>
          <a:xfrm>
            <a:off x="176261" y="4085065"/>
            <a:ext cx="2392706" cy="369332"/>
          </a:xfrm>
          <a:prstGeom prst="rect">
            <a:avLst/>
          </a:prstGeom>
          <a:noFill/>
        </p:spPr>
        <p:txBody>
          <a:bodyPr wrap="none" rtlCol="0">
            <a:spAutoFit/>
          </a:bodyPr>
          <a:lstStyle/>
          <a:p>
            <a:r>
              <a:rPr lang="en-US" sz="1800" b="1" dirty="0"/>
              <a:t>DDI2 </a:t>
            </a:r>
            <a:r>
              <a:rPr lang="en-US" sz="1800" b="1" dirty="0" err="1"/>
              <a:t>varGrp</a:t>
            </a:r>
            <a:r>
              <a:rPr lang="en-US" sz="1800" b="1" dirty="0"/>
              <a:t> “Weights”</a:t>
            </a:r>
            <a:endParaRPr lang="en-US" sz="1800" b="1" dirty="0"/>
          </a:p>
        </p:txBody>
      </p:sp>
      <p:sp>
        <p:nvSpPr>
          <p:cNvPr id="13" name="TextBox 12"/>
          <p:cNvSpPr txBox="1"/>
          <p:nvPr/>
        </p:nvSpPr>
        <p:spPr>
          <a:xfrm>
            <a:off x="171136" y="6131449"/>
            <a:ext cx="1755802" cy="369332"/>
          </a:xfrm>
          <a:prstGeom prst="rect">
            <a:avLst/>
          </a:prstGeom>
          <a:noFill/>
        </p:spPr>
        <p:txBody>
          <a:bodyPr wrap="none" rtlCol="0">
            <a:spAutoFit/>
          </a:bodyPr>
          <a:lstStyle/>
          <a:p>
            <a:r>
              <a:rPr lang="en-US" sz="1800" b="1" dirty="0"/>
              <a:t>DDI2 var </a:t>
            </a:r>
            <a:r>
              <a:rPr lang="en-US" sz="1800" b="1" dirty="0"/>
              <a:t>“V564”</a:t>
            </a:r>
            <a:endParaRPr lang="en-US" sz="1800" b="1" dirty="0"/>
          </a:p>
        </p:txBody>
      </p:sp>
      <p:sp>
        <p:nvSpPr>
          <p:cNvPr id="10" name="TextBox 9"/>
          <p:cNvSpPr txBox="1"/>
          <p:nvPr/>
        </p:nvSpPr>
        <p:spPr>
          <a:xfrm>
            <a:off x="5297502" y="4055044"/>
            <a:ext cx="3032625" cy="461665"/>
          </a:xfrm>
          <a:prstGeom prst="rect">
            <a:avLst/>
          </a:prstGeom>
          <a:solidFill>
            <a:srgbClr val="FFFFBF"/>
          </a:solidFill>
          <a:ln w="38100">
            <a:solidFill>
              <a:schemeClr val="tx1"/>
            </a:solidFill>
          </a:ln>
        </p:spPr>
        <p:txBody>
          <a:bodyPr wrap="none" rtlCol="0">
            <a:spAutoFit/>
          </a:bodyPr>
          <a:lstStyle/>
          <a:p>
            <a:r>
              <a:rPr lang="en-US" sz="1200" b="1" dirty="0"/>
              <a:t>VariableCollection</a:t>
            </a:r>
            <a:r>
              <a:rPr lang="en-US" sz="1200" dirty="0"/>
              <a:t> object</a:t>
            </a:r>
          </a:p>
          <a:p>
            <a:r>
              <a:rPr lang="en-US" sz="1200" dirty="0"/>
              <a:t>Id = 84f810fb-7555-4bb8-af88-2148baca7d85</a:t>
            </a:r>
          </a:p>
        </p:txBody>
      </p:sp>
      <p:cxnSp>
        <p:nvCxnSpPr>
          <p:cNvPr id="15" name="Straight Arrow Connector 14"/>
          <p:cNvCxnSpPr>
            <a:stCxn id="3" idx="3"/>
          </p:cNvCxnSpPr>
          <p:nvPr/>
        </p:nvCxnSpPr>
        <p:spPr>
          <a:xfrm flipV="1">
            <a:off x="2568967" y="4231785"/>
            <a:ext cx="2672439" cy="37946"/>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038826" y="3574897"/>
            <a:ext cx="1707519" cy="430887"/>
          </a:xfrm>
          <a:prstGeom prst="rect">
            <a:avLst/>
          </a:prstGeom>
          <a:noFill/>
        </p:spPr>
        <p:txBody>
          <a:bodyPr wrap="none" rtlCol="0">
            <a:spAutoFit/>
          </a:bodyPr>
          <a:lstStyle/>
          <a:p>
            <a:r>
              <a:rPr lang="en-US" sz="2200" b="1" dirty="0">
                <a:solidFill>
                  <a:schemeClr val="accent1">
                    <a:lumMod val="75000"/>
                  </a:schemeClr>
                </a:solidFill>
              </a:rPr>
              <a:t>DDI4 Objects</a:t>
            </a:r>
          </a:p>
        </p:txBody>
      </p:sp>
      <p:sp>
        <p:nvSpPr>
          <p:cNvPr id="21" name="TextBox 20"/>
          <p:cNvSpPr txBox="1"/>
          <p:nvPr/>
        </p:nvSpPr>
        <p:spPr>
          <a:xfrm>
            <a:off x="4220161" y="6032712"/>
            <a:ext cx="2955746" cy="830997"/>
          </a:xfrm>
          <a:prstGeom prst="rect">
            <a:avLst/>
          </a:prstGeom>
          <a:solidFill>
            <a:srgbClr val="FFFFBF"/>
          </a:solidFill>
          <a:ln w="38100">
            <a:solidFill>
              <a:schemeClr val="tx1"/>
            </a:solidFill>
          </a:ln>
        </p:spPr>
        <p:txBody>
          <a:bodyPr wrap="none" rtlCol="0">
            <a:spAutoFit/>
          </a:bodyPr>
          <a:lstStyle/>
          <a:p>
            <a:r>
              <a:rPr lang="en-US" sz="1200" b="1" dirty="0"/>
              <a:t>InstanceVariable</a:t>
            </a:r>
            <a:r>
              <a:rPr lang="en-US" sz="1200" dirty="0"/>
              <a:t> object</a:t>
            </a:r>
          </a:p>
          <a:p>
            <a:r>
              <a:rPr lang="en-US" sz="1200" dirty="0"/>
              <a:t>Id = b17688c1-97a9-41f0-8ff1-4b7fe367c3f3</a:t>
            </a:r>
          </a:p>
          <a:p>
            <a:r>
              <a:rPr lang="en-US" sz="1200" dirty="0"/>
              <a:t>Name = “dweight”</a:t>
            </a:r>
          </a:p>
          <a:p>
            <a:r>
              <a:rPr lang="en-US" sz="1200" b="1" dirty="0"/>
              <a:t>displayLabel</a:t>
            </a:r>
            <a:r>
              <a:rPr lang="en-US" sz="1200" dirty="0"/>
              <a:t> = </a:t>
            </a:r>
          </a:p>
        </p:txBody>
      </p:sp>
      <p:sp>
        <p:nvSpPr>
          <p:cNvPr id="24" name="TextBox 23"/>
          <p:cNvSpPr txBox="1"/>
          <p:nvPr/>
        </p:nvSpPr>
        <p:spPr>
          <a:xfrm>
            <a:off x="170961" y="11102937"/>
            <a:ext cx="1755802" cy="369332"/>
          </a:xfrm>
          <a:prstGeom prst="rect">
            <a:avLst/>
          </a:prstGeom>
          <a:noFill/>
        </p:spPr>
        <p:txBody>
          <a:bodyPr wrap="none" rtlCol="0">
            <a:spAutoFit/>
          </a:bodyPr>
          <a:lstStyle/>
          <a:p>
            <a:r>
              <a:rPr lang="en-US" sz="1800" b="1" dirty="0"/>
              <a:t>DDI2 var </a:t>
            </a:r>
            <a:r>
              <a:rPr lang="en-US" sz="1800" b="1" dirty="0"/>
              <a:t>“V565”</a:t>
            </a:r>
            <a:endParaRPr lang="en-US" sz="1800" b="1" dirty="0"/>
          </a:p>
        </p:txBody>
      </p:sp>
      <p:cxnSp>
        <p:nvCxnSpPr>
          <p:cNvPr id="25" name="Straight Arrow Connector 24"/>
          <p:cNvCxnSpPr>
            <a:stCxn id="10" idx="2"/>
          </p:cNvCxnSpPr>
          <p:nvPr/>
        </p:nvCxnSpPr>
        <p:spPr>
          <a:xfrm flipH="1">
            <a:off x="5490417" y="4516709"/>
            <a:ext cx="1323398" cy="145971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604934" y="7106168"/>
            <a:ext cx="2853000" cy="1015663"/>
          </a:xfrm>
          <a:prstGeom prst="rect">
            <a:avLst/>
          </a:prstGeom>
          <a:solidFill>
            <a:srgbClr val="FFFFBF"/>
          </a:solidFill>
          <a:ln w="38100">
            <a:solidFill>
              <a:schemeClr val="tx1"/>
            </a:solidFill>
          </a:ln>
        </p:spPr>
        <p:txBody>
          <a:bodyPr wrap="square" rtlCol="0">
            <a:spAutoFit/>
          </a:bodyPr>
          <a:lstStyle/>
          <a:p>
            <a:r>
              <a:rPr lang="en-US" sz="1200" dirty="0"/>
              <a:t> </a:t>
            </a:r>
            <a:r>
              <a:rPr lang="en-US" sz="1200" b="1" dirty="0"/>
              <a:t>LabelForDisplay</a:t>
            </a:r>
            <a:r>
              <a:rPr lang="en-US" sz="1200" dirty="0"/>
              <a:t> StructuredDatatype</a:t>
            </a:r>
          </a:p>
          <a:p>
            <a:r>
              <a:rPr lang="en-US" sz="1200" b="1" dirty="0"/>
              <a:t>languageSpecificStructuredString</a:t>
            </a:r>
            <a:r>
              <a:rPr lang="en-US" sz="1200" dirty="0"/>
              <a:t> = </a:t>
            </a:r>
          </a:p>
          <a:p>
            <a:r>
              <a:rPr lang="en-US" sz="1200" i="1" dirty="0">
                <a:solidFill>
                  <a:schemeClr val="accent1">
                    <a:lumMod val="60000"/>
                    <a:lumOff val="40000"/>
                  </a:schemeClr>
                </a:solidFill>
              </a:rPr>
              <a:t>locationVariant = </a:t>
            </a:r>
          </a:p>
          <a:p>
            <a:r>
              <a:rPr lang="en-US" sz="1200" i="1" dirty="0">
                <a:solidFill>
                  <a:schemeClr val="accent1">
                    <a:lumMod val="60000"/>
                    <a:lumOff val="40000"/>
                  </a:schemeClr>
                </a:solidFill>
              </a:rPr>
              <a:t>validDates = </a:t>
            </a:r>
          </a:p>
          <a:p>
            <a:r>
              <a:rPr lang="en-US" sz="1200" i="1" dirty="0">
                <a:solidFill>
                  <a:schemeClr val="accent1">
                    <a:lumMod val="60000"/>
                    <a:lumOff val="40000"/>
                  </a:schemeClr>
                </a:solidFill>
              </a:rPr>
              <a:t>maxLength = </a:t>
            </a:r>
          </a:p>
        </p:txBody>
      </p:sp>
      <p:sp>
        <p:nvSpPr>
          <p:cNvPr id="31" name="Rectangle 30"/>
          <p:cNvSpPr/>
          <p:nvPr/>
        </p:nvSpPr>
        <p:spPr>
          <a:xfrm>
            <a:off x="4896918" y="5003408"/>
            <a:ext cx="2866490" cy="338554"/>
          </a:xfrm>
          <a:prstGeom prst="rect">
            <a:avLst/>
          </a:prstGeom>
          <a:solidFill>
            <a:schemeClr val="bg1">
              <a:lumMod val="95000"/>
            </a:schemeClr>
          </a:solidFill>
        </p:spPr>
        <p:txBody>
          <a:bodyPr wrap="none">
            <a:spAutoFit/>
          </a:bodyPr>
          <a:lstStyle/>
          <a:p>
            <a:pPr algn="ctr"/>
            <a:r>
              <a:rPr lang="en-US" sz="800" dirty="0" smtClean="0"/>
              <a:t>(Contains ) </a:t>
            </a:r>
          </a:p>
          <a:p>
            <a:pPr algn="ctr"/>
            <a:r>
              <a:rPr lang="en-US" sz="800" dirty="0" smtClean="0"/>
              <a:t>URN:DDI:example.org:b17688c1-97a9-41f0-8ff1-4b7fe367c3f3:1</a:t>
            </a:r>
            <a:endParaRPr lang="en-US" sz="800" dirty="0"/>
          </a:p>
        </p:txBody>
      </p:sp>
      <p:cxnSp>
        <p:nvCxnSpPr>
          <p:cNvPr id="34" name="Curved Connector 33"/>
          <p:cNvCxnSpPr>
            <a:endCxn id="30" idx="0"/>
          </p:cNvCxnSpPr>
          <p:nvPr/>
        </p:nvCxnSpPr>
        <p:spPr>
          <a:xfrm>
            <a:off x="5330180" y="6702830"/>
            <a:ext cx="701254" cy="403338"/>
          </a:xfrm>
          <a:prstGeom prst="curvedConnector2">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971945" y="8385564"/>
            <a:ext cx="3821536" cy="1754326"/>
          </a:xfrm>
          <a:prstGeom prst="rect">
            <a:avLst/>
          </a:prstGeom>
          <a:solidFill>
            <a:srgbClr val="FFFFBF"/>
          </a:solidFill>
          <a:ln w="38100">
            <a:solidFill>
              <a:schemeClr val="tx1"/>
            </a:solidFill>
          </a:ln>
        </p:spPr>
        <p:txBody>
          <a:bodyPr wrap="square" rtlCol="0">
            <a:spAutoFit/>
          </a:bodyPr>
          <a:lstStyle/>
          <a:p>
            <a:r>
              <a:rPr lang="en-US" sz="1200" b="1" dirty="0"/>
              <a:t>LanguageSpecificStructuredStringType</a:t>
            </a:r>
            <a:r>
              <a:rPr lang="en-US" sz="1200" dirty="0"/>
              <a:t> </a:t>
            </a:r>
            <a:r>
              <a:rPr lang="en-US" sz="1200" b="1" dirty="0"/>
              <a:t> </a:t>
            </a:r>
            <a:r>
              <a:rPr lang="en-US" sz="1200" dirty="0"/>
              <a:t>StructuredDatatype</a:t>
            </a:r>
          </a:p>
          <a:p>
            <a:r>
              <a:rPr lang="en-US" sz="1200" dirty="0"/>
              <a:t>Content =  “Design weight”</a:t>
            </a:r>
          </a:p>
          <a:p>
            <a:r>
              <a:rPr lang="en-US" sz="1200" i="1" dirty="0">
                <a:solidFill>
                  <a:schemeClr val="accent1">
                    <a:lumMod val="60000"/>
                    <a:lumOff val="40000"/>
                  </a:schemeClr>
                </a:solidFill>
              </a:rPr>
              <a:t>language = </a:t>
            </a:r>
          </a:p>
          <a:p>
            <a:r>
              <a:rPr lang="en-US" sz="1200" i="1" dirty="0">
                <a:solidFill>
                  <a:schemeClr val="accent1">
                    <a:lumMod val="60000"/>
                    <a:lumOff val="40000"/>
                  </a:schemeClr>
                </a:solidFill>
              </a:rPr>
              <a:t>scope = </a:t>
            </a:r>
          </a:p>
          <a:p>
            <a:r>
              <a:rPr lang="en-US" sz="1200" i="1" dirty="0">
                <a:solidFill>
                  <a:schemeClr val="accent1">
                    <a:lumMod val="60000"/>
                    <a:lumOff val="40000"/>
                  </a:schemeClr>
                </a:solidFill>
              </a:rPr>
              <a:t>…</a:t>
            </a:r>
          </a:p>
          <a:p>
            <a:r>
              <a:rPr lang="en-US" sz="1200" i="1" dirty="0">
                <a:solidFill>
                  <a:schemeClr val="accent1">
                    <a:lumMod val="60000"/>
                    <a:lumOff val="40000"/>
                  </a:schemeClr>
                </a:solidFill>
              </a:rPr>
              <a:t>i</a:t>
            </a:r>
            <a:r>
              <a:rPr lang="en-US" sz="1200" i="1" dirty="0">
                <a:solidFill>
                  <a:schemeClr val="accent1">
                    <a:lumMod val="60000"/>
                    <a:lumOff val="40000"/>
                  </a:schemeClr>
                </a:solidFill>
              </a:rPr>
              <a:t>sPlainText = </a:t>
            </a:r>
          </a:p>
          <a:p>
            <a:r>
              <a:rPr lang="en-US" sz="1200" i="1" dirty="0">
                <a:solidFill>
                  <a:schemeClr val="accent1">
                    <a:lumMod val="60000"/>
                    <a:lumOff val="40000"/>
                  </a:schemeClr>
                </a:solidFill>
              </a:rPr>
              <a:t>s</a:t>
            </a:r>
            <a:r>
              <a:rPr lang="en-US" sz="1200" i="1" dirty="0">
                <a:solidFill>
                  <a:schemeClr val="accent1">
                    <a:lumMod val="60000"/>
                    <a:lumOff val="40000"/>
                  </a:schemeClr>
                </a:solidFill>
              </a:rPr>
              <a:t>tructureUsed = </a:t>
            </a:r>
          </a:p>
          <a:p>
            <a:r>
              <a:rPr lang="en-US" sz="1200" i="1" dirty="0">
                <a:solidFill>
                  <a:schemeClr val="accent1">
                    <a:lumMod val="60000"/>
                    <a:lumOff val="40000"/>
                  </a:schemeClr>
                </a:solidFill>
              </a:rPr>
              <a:t>otherDefined =</a:t>
            </a:r>
            <a:endParaRPr lang="en-US" sz="1200" i="1" dirty="0">
              <a:solidFill>
                <a:schemeClr val="accent1">
                  <a:lumMod val="60000"/>
                  <a:lumOff val="40000"/>
                </a:schemeClr>
              </a:solidFill>
            </a:endParaRPr>
          </a:p>
        </p:txBody>
      </p:sp>
      <p:cxnSp>
        <p:nvCxnSpPr>
          <p:cNvPr id="37" name="Curved Connector 36"/>
          <p:cNvCxnSpPr>
            <a:endCxn id="36" idx="0"/>
          </p:cNvCxnSpPr>
          <p:nvPr/>
        </p:nvCxnSpPr>
        <p:spPr>
          <a:xfrm rot="16200000" flipH="1">
            <a:off x="6178365" y="7681216"/>
            <a:ext cx="890358" cy="518338"/>
          </a:xfrm>
          <a:prstGeom prst="curvedConnector3">
            <a:avLst>
              <a:gd name="adj1" fmla="val 50000"/>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3393275" y="6863709"/>
            <a:ext cx="826886" cy="781793"/>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70961" y="16024562"/>
            <a:ext cx="1630896" cy="369332"/>
          </a:xfrm>
          <a:prstGeom prst="rect">
            <a:avLst/>
          </a:prstGeom>
          <a:noFill/>
          <a:ln>
            <a:solidFill>
              <a:schemeClr val="accent1"/>
            </a:solidFill>
          </a:ln>
        </p:spPr>
        <p:txBody>
          <a:bodyPr wrap="none" rtlCol="0">
            <a:spAutoFit/>
          </a:bodyPr>
          <a:lstStyle/>
          <a:p>
            <a:r>
              <a:rPr lang="en-US" sz="1800" dirty="0">
                <a:solidFill>
                  <a:schemeClr val="accent1">
                    <a:lumMod val="75000"/>
                  </a:schemeClr>
                </a:solidFill>
              </a:rPr>
              <a:t>Post Processing</a:t>
            </a:r>
          </a:p>
        </p:txBody>
      </p:sp>
      <p:sp>
        <p:nvSpPr>
          <p:cNvPr id="57" name="TextBox 56"/>
          <p:cNvSpPr txBox="1"/>
          <p:nvPr/>
        </p:nvSpPr>
        <p:spPr>
          <a:xfrm>
            <a:off x="173198" y="16358118"/>
            <a:ext cx="10847628" cy="2246769"/>
          </a:xfrm>
          <a:prstGeom prst="rect">
            <a:avLst/>
          </a:prstGeom>
          <a:noFill/>
          <a:ln w="19050">
            <a:solidFill>
              <a:schemeClr val="accent1"/>
            </a:solidFill>
          </a:ln>
        </p:spPr>
        <p:txBody>
          <a:bodyPr wrap="square" rIns="144000" rtlCol="0">
            <a:spAutoFit/>
          </a:bodyPr>
          <a:lstStyle/>
          <a:p>
            <a:pPr marL="228600" indent="-228600">
              <a:spcAft>
                <a:spcPts val="150"/>
              </a:spcAft>
              <a:buFont typeface="Arial" panose="020B0604020202020204" pitchFamily="34" charset="0"/>
              <a:buChar char="•"/>
            </a:pPr>
            <a:r>
              <a:rPr lang="en-US" sz="1500" dirty="0">
                <a:solidFill>
                  <a:schemeClr val="accent1">
                    <a:lumMod val="50000"/>
                  </a:schemeClr>
                </a:solidFill>
              </a:rPr>
              <a:t>As DDI2 instances are processed, XPaths of leaf elements with content that do not have an entry in the mapping table can be recorded for possible inclusion in future versions of the mapping table.</a:t>
            </a:r>
          </a:p>
          <a:p>
            <a:pPr marL="228600" indent="-228600">
              <a:spcAft>
                <a:spcPts val="150"/>
              </a:spcAft>
              <a:buFont typeface="Arial" panose="020B0604020202020204" pitchFamily="34" charset="0"/>
              <a:buChar char="•"/>
            </a:pPr>
            <a:r>
              <a:rPr lang="en-US" sz="1500" dirty="0">
                <a:solidFill>
                  <a:schemeClr val="accent1">
                    <a:lumMod val="50000"/>
                  </a:schemeClr>
                </a:solidFill>
              </a:rPr>
              <a:t>Some elements in DDI2, like varGrp, will make reference to elements that appear later in the document. This means that assigning InstanceVariables to a VariableCollection</a:t>
            </a:r>
            <a:r>
              <a:rPr lang="en-US" sz="1500" dirty="0">
                <a:solidFill>
                  <a:schemeClr val="accent1">
                    <a:lumMod val="50000"/>
                  </a:schemeClr>
                </a:solidFill>
              </a:rPr>
              <a:t> </a:t>
            </a:r>
            <a:r>
              <a:rPr lang="en-US" sz="1500" dirty="0">
                <a:solidFill>
                  <a:schemeClr val="accent1">
                    <a:lumMod val="50000"/>
                  </a:schemeClr>
                </a:solidFill>
              </a:rPr>
              <a:t>or InstanceVariables to VariableStatistics should be done after a first pass through the DDI2 document.</a:t>
            </a:r>
            <a:endParaRPr lang="en-US" sz="1500" dirty="0">
              <a:solidFill>
                <a:schemeClr val="accent1">
                  <a:lumMod val="50000"/>
                </a:schemeClr>
              </a:solidFill>
            </a:endParaRPr>
          </a:p>
          <a:p>
            <a:pPr marL="228600" indent="-228600">
              <a:spcAft>
                <a:spcPts val="150"/>
              </a:spcAft>
              <a:buFont typeface="Arial" panose="020B0604020202020204" pitchFamily="34" charset="0"/>
              <a:buChar char="•"/>
            </a:pPr>
            <a:r>
              <a:rPr lang="en-US" sz="1500" dirty="0">
                <a:solidFill>
                  <a:schemeClr val="accent1">
                    <a:lumMod val="50000"/>
                  </a:schemeClr>
                </a:solidFill>
              </a:rPr>
              <a:t>DDI4 allows reuse. Another type of post-processing can collapse duplicated content like repeated </a:t>
            </a:r>
            <a:r>
              <a:rPr lang="en-US" sz="1500" dirty="0" err="1">
                <a:solidFill>
                  <a:schemeClr val="accent1">
                    <a:lumMod val="50000"/>
                  </a:schemeClr>
                </a:solidFill>
              </a:rPr>
              <a:t>codelists</a:t>
            </a:r>
            <a:r>
              <a:rPr lang="en-US" sz="1500" dirty="0">
                <a:solidFill>
                  <a:schemeClr val="accent1">
                    <a:lumMod val="50000"/>
                  </a:schemeClr>
                </a:solidFill>
              </a:rPr>
              <a:t> into references to just one instance. This process might require parameters to dictate how aggressive the collapsing is. For example should all identical categories be collapsed into a single one, or only those together in  duplicate </a:t>
            </a:r>
            <a:r>
              <a:rPr lang="en-US" sz="1500" dirty="0" err="1">
                <a:solidFill>
                  <a:schemeClr val="accent1">
                    <a:lumMod val="50000"/>
                  </a:schemeClr>
                </a:solidFill>
              </a:rPr>
              <a:t>CategorySets</a:t>
            </a:r>
            <a:r>
              <a:rPr lang="en-US" sz="1500" dirty="0">
                <a:solidFill>
                  <a:schemeClr val="accent1">
                    <a:lumMod val="50000"/>
                  </a:schemeClr>
                </a:solidFill>
              </a:rPr>
              <a:t>?</a:t>
            </a:r>
          </a:p>
          <a:p>
            <a:pPr marL="228600" indent="-228600">
              <a:spcAft>
                <a:spcPts val="150"/>
              </a:spcAft>
              <a:buFont typeface="Arial" panose="020B0604020202020204" pitchFamily="34" charset="0"/>
              <a:buChar char="•"/>
            </a:pPr>
            <a:r>
              <a:rPr lang="en-US" sz="1500" dirty="0">
                <a:solidFill>
                  <a:schemeClr val="accent1">
                    <a:lumMod val="50000"/>
                  </a:schemeClr>
                </a:solidFill>
              </a:rPr>
              <a:t>We’re working on adding some of these features to the DDI4R R package.</a:t>
            </a:r>
            <a:endParaRPr lang="en-US" sz="1500" dirty="0">
              <a:solidFill>
                <a:schemeClr val="accent1">
                  <a:lumMod val="50000"/>
                </a:schemeClr>
              </a:solidFill>
            </a:endParaRPr>
          </a:p>
        </p:txBody>
      </p:sp>
      <p:sp>
        <p:nvSpPr>
          <p:cNvPr id="35" name="TextBox 34"/>
          <p:cNvSpPr txBox="1"/>
          <p:nvPr/>
        </p:nvSpPr>
        <p:spPr>
          <a:xfrm>
            <a:off x="7033551" y="10786757"/>
            <a:ext cx="3049129" cy="461665"/>
          </a:xfrm>
          <a:prstGeom prst="rect">
            <a:avLst/>
          </a:prstGeom>
          <a:solidFill>
            <a:srgbClr val="FFFFBF"/>
          </a:solidFill>
          <a:ln w="38100">
            <a:solidFill>
              <a:schemeClr val="tx1"/>
            </a:solidFill>
          </a:ln>
        </p:spPr>
        <p:txBody>
          <a:bodyPr wrap="square" rtlCol="0">
            <a:spAutoFit/>
          </a:bodyPr>
          <a:lstStyle/>
          <a:p>
            <a:r>
              <a:rPr lang="en-US" sz="1200" b="1" dirty="0"/>
              <a:t>InstanceVariable</a:t>
            </a:r>
            <a:r>
              <a:rPr lang="en-US" sz="1200" dirty="0"/>
              <a:t> object</a:t>
            </a:r>
          </a:p>
          <a:p>
            <a:r>
              <a:rPr lang="en-US" sz="1200" dirty="0"/>
              <a:t>Id = b10f7a22-97f6-4971-99cf-481e2cc12367</a:t>
            </a:r>
            <a:endParaRPr lang="en-US" sz="1200" dirty="0"/>
          </a:p>
        </p:txBody>
      </p:sp>
      <p:cxnSp>
        <p:nvCxnSpPr>
          <p:cNvPr id="38" name="Straight Arrow Connector 37"/>
          <p:cNvCxnSpPr>
            <a:stCxn id="24" idx="3"/>
            <a:endCxn id="35" idx="1"/>
          </p:cNvCxnSpPr>
          <p:nvPr/>
        </p:nvCxnSpPr>
        <p:spPr>
          <a:xfrm flipV="1">
            <a:off x="1926763" y="11017590"/>
            <a:ext cx="5106788" cy="270013"/>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7081083" y="12882054"/>
            <a:ext cx="2637783" cy="830997"/>
          </a:xfrm>
          <a:prstGeom prst="rect">
            <a:avLst/>
          </a:prstGeom>
          <a:solidFill>
            <a:srgbClr val="FFFFBF"/>
          </a:solidFill>
          <a:ln w="38100">
            <a:solidFill>
              <a:schemeClr val="tx1"/>
            </a:solidFill>
          </a:ln>
        </p:spPr>
        <p:txBody>
          <a:bodyPr wrap="square" rtlCol="0">
            <a:spAutoFit/>
          </a:bodyPr>
          <a:lstStyle/>
          <a:p>
            <a:r>
              <a:rPr lang="en-US" sz="1200" b="1" dirty="0"/>
              <a:t>VariableStatistics</a:t>
            </a:r>
            <a:r>
              <a:rPr lang="en-US" sz="1200" dirty="0"/>
              <a:t> </a:t>
            </a:r>
            <a:r>
              <a:rPr lang="en-US" sz="1200" dirty="0"/>
              <a:t>object</a:t>
            </a:r>
          </a:p>
          <a:p>
            <a:r>
              <a:rPr lang="en-US" sz="1200" dirty="0"/>
              <a:t>Id </a:t>
            </a:r>
            <a:r>
              <a:rPr lang="en-US" sz="1200" dirty="0"/>
              <a:t>= </a:t>
            </a:r>
            <a:r>
              <a:rPr lang="en-US" sz="1200" dirty="0"/>
              <a:t>00091102-8197-4387-b738-a1bd8eb9c736</a:t>
            </a:r>
          </a:p>
          <a:p>
            <a:r>
              <a:rPr lang="en-US" sz="1200" b="1" dirty="0"/>
              <a:t>hasSummaryStatistic</a:t>
            </a:r>
            <a:r>
              <a:rPr lang="en-US" sz="1200" dirty="0"/>
              <a:t> = </a:t>
            </a:r>
            <a:endParaRPr lang="en-US" sz="1200" dirty="0"/>
          </a:p>
        </p:txBody>
      </p:sp>
      <p:cxnSp>
        <p:nvCxnSpPr>
          <p:cNvPr id="40" name="Straight Arrow Connector 39"/>
          <p:cNvCxnSpPr>
            <a:endCxn id="21" idx="1"/>
          </p:cNvCxnSpPr>
          <p:nvPr/>
        </p:nvCxnSpPr>
        <p:spPr>
          <a:xfrm>
            <a:off x="1837697" y="6263568"/>
            <a:ext cx="2382464" cy="184643"/>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9" idx="1"/>
          </p:cNvCxnSpPr>
          <p:nvPr/>
        </p:nvCxnSpPr>
        <p:spPr>
          <a:xfrm flipV="1">
            <a:off x="4774356" y="13297553"/>
            <a:ext cx="2306727" cy="1508723"/>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18919574">
            <a:off x="3384590" y="7223053"/>
            <a:ext cx="1268810" cy="215444"/>
          </a:xfrm>
          <a:prstGeom prst="rect">
            <a:avLst/>
          </a:prstGeom>
          <a:noFill/>
        </p:spPr>
        <p:txBody>
          <a:bodyPr wrap="square" rtlCol="0">
            <a:spAutoFit/>
          </a:bodyPr>
          <a:lstStyle/>
          <a:p>
            <a:r>
              <a:rPr lang="en-US" sz="800" dirty="0">
                <a:solidFill>
                  <a:schemeClr val="accent2">
                    <a:lumMod val="75000"/>
                  </a:schemeClr>
                </a:solidFill>
              </a:rPr>
              <a:t>Maps labl to a property</a:t>
            </a:r>
            <a:endParaRPr lang="en-US" sz="800" dirty="0">
              <a:solidFill>
                <a:schemeClr val="accent2">
                  <a:lumMod val="75000"/>
                </a:schemeClr>
              </a:solidFill>
            </a:endParaRPr>
          </a:p>
        </p:txBody>
      </p:sp>
      <p:sp>
        <p:nvSpPr>
          <p:cNvPr id="46" name="TextBox 45"/>
          <p:cNvSpPr txBox="1"/>
          <p:nvPr/>
        </p:nvSpPr>
        <p:spPr>
          <a:xfrm rot="19615299">
            <a:off x="5013275" y="13867475"/>
            <a:ext cx="1300356" cy="215444"/>
          </a:xfrm>
          <a:prstGeom prst="rect">
            <a:avLst/>
          </a:prstGeom>
          <a:solidFill>
            <a:schemeClr val="bg1"/>
          </a:solidFill>
        </p:spPr>
        <p:txBody>
          <a:bodyPr wrap="none" rtlCol="0">
            <a:spAutoFit/>
          </a:bodyPr>
          <a:lstStyle/>
          <a:p>
            <a:r>
              <a:rPr lang="en-US" sz="800" dirty="0">
                <a:solidFill>
                  <a:schemeClr val="accent2">
                    <a:lumMod val="75000"/>
                  </a:schemeClr>
                </a:solidFill>
              </a:rPr>
              <a:t>Maps sumStat to an object</a:t>
            </a:r>
            <a:endParaRPr lang="en-US" sz="800" dirty="0">
              <a:solidFill>
                <a:schemeClr val="accent2">
                  <a:lumMod val="75000"/>
                </a:schemeClr>
              </a:solidFill>
            </a:endParaRPr>
          </a:p>
        </p:txBody>
      </p:sp>
      <p:sp>
        <p:nvSpPr>
          <p:cNvPr id="48" name="TextBox 47"/>
          <p:cNvSpPr txBox="1"/>
          <p:nvPr/>
        </p:nvSpPr>
        <p:spPr>
          <a:xfrm>
            <a:off x="7654043" y="13912619"/>
            <a:ext cx="2637000" cy="830997"/>
          </a:xfrm>
          <a:prstGeom prst="rect">
            <a:avLst/>
          </a:prstGeom>
          <a:solidFill>
            <a:srgbClr val="FFFFBF"/>
          </a:solidFill>
          <a:ln w="38100">
            <a:solidFill>
              <a:schemeClr val="tx1"/>
            </a:solidFill>
          </a:ln>
        </p:spPr>
        <p:txBody>
          <a:bodyPr wrap="square" rtlCol="0">
            <a:spAutoFit/>
          </a:bodyPr>
          <a:lstStyle/>
          <a:p>
            <a:r>
              <a:rPr lang="en-US" sz="1200" b="1" dirty="0"/>
              <a:t>SummaryStatistc</a:t>
            </a:r>
            <a:r>
              <a:rPr lang="en-US" sz="1200" dirty="0"/>
              <a:t> </a:t>
            </a:r>
            <a:r>
              <a:rPr lang="en-US" sz="1200" b="1" dirty="0"/>
              <a:t> </a:t>
            </a:r>
            <a:r>
              <a:rPr lang="en-US" sz="1200" dirty="0"/>
              <a:t>StructuredDatatype</a:t>
            </a:r>
          </a:p>
          <a:p>
            <a:r>
              <a:rPr lang="en-US" sz="1200" dirty="0"/>
              <a:t>Content =  “Design weight”</a:t>
            </a:r>
          </a:p>
          <a:p>
            <a:r>
              <a:rPr lang="en-US" sz="1200" i="1" dirty="0">
                <a:solidFill>
                  <a:schemeClr val="accent1">
                    <a:lumMod val="60000"/>
                    <a:lumOff val="40000"/>
                  </a:schemeClr>
                </a:solidFill>
              </a:rPr>
              <a:t>typeOfStatistic =</a:t>
            </a:r>
          </a:p>
          <a:p>
            <a:r>
              <a:rPr lang="en-US" sz="1200" b="1" dirty="0"/>
              <a:t>hasStatistic = </a:t>
            </a:r>
            <a:endParaRPr lang="en-US" sz="1200" b="1" dirty="0"/>
          </a:p>
        </p:txBody>
      </p:sp>
      <p:sp>
        <p:nvSpPr>
          <p:cNvPr id="49" name="TextBox 48"/>
          <p:cNvSpPr txBox="1"/>
          <p:nvPr/>
        </p:nvSpPr>
        <p:spPr>
          <a:xfrm>
            <a:off x="8254673" y="14959532"/>
            <a:ext cx="2637000" cy="1200329"/>
          </a:xfrm>
          <a:prstGeom prst="rect">
            <a:avLst/>
          </a:prstGeom>
          <a:solidFill>
            <a:srgbClr val="FFFFBF"/>
          </a:solidFill>
          <a:ln w="38100">
            <a:solidFill>
              <a:schemeClr val="tx1"/>
            </a:solidFill>
          </a:ln>
        </p:spPr>
        <p:txBody>
          <a:bodyPr wrap="square" rtlCol="0">
            <a:spAutoFit/>
          </a:bodyPr>
          <a:lstStyle/>
          <a:p>
            <a:r>
              <a:rPr lang="en-US" sz="1200" b="1" dirty="0"/>
              <a:t>Statistic</a:t>
            </a:r>
            <a:r>
              <a:rPr lang="en-US" sz="1200" dirty="0"/>
              <a:t> </a:t>
            </a:r>
            <a:r>
              <a:rPr lang="en-US" sz="1200" b="1" dirty="0"/>
              <a:t> </a:t>
            </a:r>
            <a:r>
              <a:rPr lang="en-US" sz="1200" dirty="0"/>
              <a:t>StructuredDatatype</a:t>
            </a:r>
          </a:p>
          <a:p>
            <a:r>
              <a:rPr lang="en-US" sz="1200" dirty="0"/>
              <a:t>Content =  “Design weight”</a:t>
            </a:r>
          </a:p>
          <a:p>
            <a:r>
              <a:rPr lang="en-US" sz="1200" i="1" dirty="0">
                <a:solidFill>
                  <a:schemeClr val="accent1">
                    <a:lumMod val="60000"/>
                    <a:lumOff val="40000"/>
                  </a:schemeClr>
                </a:solidFill>
              </a:rPr>
              <a:t>content </a:t>
            </a:r>
            <a:r>
              <a:rPr lang="en-US" sz="1200" i="1" dirty="0">
                <a:solidFill>
                  <a:schemeClr val="accent1">
                    <a:lumMod val="60000"/>
                    <a:lumOff val="40000"/>
                  </a:schemeClr>
                </a:solidFill>
              </a:rPr>
              <a:t>= </a:t>
            </a:r>
            <a:r>
              <a:rPr lang="en-US" sz="1200" i="1" dirty="0">
                <a:solidFill>
                  <a:schemeClr val="accent1">
                    <a:lumMod val="60000"/>
                    <a:lumOff val="40000"/>
                  </a:schemeClr>
                </a:solidFill>
              </a:rPr>
              <a:t>“</a:t>
            </a:r>
            <a:r>
              <a:rPr lang="en-US" sz="1200" dirty="0">
                <a:solidFill>
                  <a:schemeClr val="accent1">
                    <a:lumMod val="75000"/>
                  </a:schemeClr>
                </a:solidFill>
              </a:rPr>
              <a:t>42359”</a:t>
            </a:r>
            <a:endParaRPr lang="en-US" sz="1200" i="1" dirty="0">
              <a:solidFill>
                <a:schemeClr val="accent1">
                  <a:lumMod val="75000"/>
                </a:schemeClr>
              </a:solidFill>
            </a:endParaRPr>
          </a:p>
          <a:p>
            <a:r>
              <a:rPr lang="en-US" sz="1200" i="1" dirty="0">
                <a:solidFill>
                  <a:schemeClr val="accent1">
                    <a:lumMod val="60000"/>
                    <a:lumOff val="40000"/>
                  </a:schemeClr>
                </a:solidFill>
              </a:rPr>
              <a:t>isWeighted </a:t>
            </a:r>
            <a:r>
              <a:rPr lang="en-US" sz="1200" i="1" dirty="0">
                <a:solidFill>
                  <a:schemeClr val="accent1">
                    <a:lumMod val="60000"/>
                    <a:lumOff val="40000"/>
                  </a:schemeClr>
                </a:solidFill>
              </a:rPr>
              <a:t>= </a:t>
            </a:r>
          </a:p>
          <a:p>
            <a:r>
              <a:rPr lang="en-US" sz="1200" i="1" dirty="0">
                <a:solidFill>
                  <a:schemeClr val="accent1">
                    <a:lumMod val="60000"/>
                    <a:lumOff val="40000"/>
                  </a:schemeClr>
                </a:solidFill>
              </a:rPr>
              <a:t>computationBase </a:t>
            </a:r>
            <a:r>
              <a:rPr lang="en-US" sz="1200" i="1" dirty="0">
                <a:solidFill>
                  <a:schemeClr val="accent1">
                    <a:lumMod val="60000"/>
                    <a:lumOff val="40000"/>
                  </a:schemeClr>
                </a:solidFill>
              </a:rPr>
              <a:t>= </a:t>
            </a:r>
          </a:p>
          <a:p>
            <a:r>
              <a:rPr lang="en-US" sz="1200" i="1" dirty="0">
                <a:solidFill>
                  <a:schemeClr val="accent1">
                    <a:lumMod val="60000"/>
                    <a:lumOff val="40000"/>
                  </a:schemeClr>
                </a:solidFill>
              </a:rPr>
              <a:t>typeOfNumericValue</a:t>
            </a:r>
            <a:r>
              <a:rPr lang="en-US" sz="1200" i="1" dirty="0">
                <a:solidFill>
                  <a:schemeClr val="accent1">
                    <a:lumMod val="60000"/>
                    <a:lumOff val="40000"/>
                  </a:schemeClr>
                </a:solidFill>
              </a:rPr>
              <a:t> = </a:t>
            </a:r>
          </a:p>
        </p:txBody>
      </p:sp>
      <p:cxnSp>
        <p:nvCxnSpPr>
          <p:cNvPr id="50" name="Curved Connector 49"/>
          <p:cNvCxnSpPr>
            <a:endCxn id="48" idx="0"/>
          </p:cNvCxnSpPr>
          <p:nvPr/>
        </p:nvCxnSpPr>
        <p:spPr>
          <a:xfrm>
            <a:off x="8562296" y="13547438"/>
            <a:ext cx="410247" cy="365181"/>
          </a:xfrm>
          <a:prstGeom prst="curvedConnector2">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urved Connector 53"/>
          <p:cNvCxnSpPr>
            <a:endCxn id="49" idx="0"/>
          </p:cNvCxnSpPr>
          <p:nvPr/>
        </p:nvCxnSpPr>
        <p:spPr>
          <a:xfrm>
            <a:off x="8562296" y="14590282"/>
            <a:ext cx="1010877" cy="369250"/>
          </a:xfrm>
          <a:prstGeom prst="curvedConnector2">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rot="240000">
            <a:off x="2600448" y="6100848"/>
            <a:ext cx="1088760" cy="215444"/>
          </a:xfrm>
          <a:prstGeom prst="rect">
            <a:avLst/>
          </a:prstGeom>
          <a:noFill/>
        </p:spPr>
        <p:txBody>
          <a:bodyPr wrap="none" rtlCol="0">
            <a:spAutoFit/>
          </a:bodyPr>
          <a:lstStyle/>
          <a:p>
            <a:r>
              <a:rPr lang="en-US" sz="800" dirty="0">
                <a:solidFill>
                  <a:schemeClr val="accent2">
                    <a:lumMod val="75000"/>
                  </a:schemeClr>
                </a:solidFill>
              </a:rPr>
              <a:t>Maps var to an </a:t>
            </a:r>
            <a:r>
              <a:rPr lang="en-US" sz="800" i="1" dirty="0">
                <a:solidFill>
                  <a:schemeClr val="accent2">
                    <a:lumMod val="75000"/>
                  </a:schemeClr>
                </a:solidFill>
              </a:rPr>
              <a:t>obj</a:t>
            </a:r>
            <a:r>
              <a:rPr lang="en-US" sz="800" dirty="0">
                <a:solidFill>
                  <a:schemeClr val="accent2">
                    <a:lumMod val="75000"/>
                  </a:schemeClr>
                </a:solidFill>
              </a:rPr>
              <a:t>ect</a:t>
            </a:r>
            <a:endParaRPr lang="en-US" sz="800" dirty="0">
              <a:solidFill>
                <a:schemeClr val="accent2">
                  <a:lumMod val="75000"/>
                </a:schemeClr>
              </a:solidFill>
            </a:endParaRPr>
          </a:p>
        </p:txBody>
      </p:sp>
      <p:sp>
        <p:nvSpPr>
          <p:cNvPr id="69" name="TextBox 68"/>
          <p:cNvSpPr txBox="1"/>
          <p:nvPr/>
        </p:nvSpPr>
        <p:spPr>
          <a:xfrm>
            <a:off x="3272987" y="3988106"/>
            <a:ext cx="1245854" cy="215444"/>
          </a:xfrm>
          <a:prstGeom prst="rect">
            <a:avLst/>
          </a:prstGeom>
          <a:noFill/>
        </p:spPr>
        <p:txBody>
          <a:bodyPr wrap="none" rtlCol="0">
            <a:spAutoFit/>
          </a:bodyPr>
          <a:lstStyle/>
          <a:p>
            <a:r>
              <a:rPr lang="en-US" sz="800" dirty="0">
                <a:solidFill>
                  <a:schemeClr val="accent2">
                    <a:lumMod val="75000"/>
                  </a:schemeClr>
                </a:solidFill>
              </a:rPr>
              <a:t>Maps </a:t>
            </a:r>
            <a:r>
              <a:rPr lang="en-US" sz="800" dirty="0" err="1">
                <a:solidFill>
                  <a:schemeClr val="accent2">
                    <a:lumMod val="75000"/>
                  </a:schemeClr>
                </a:solidFill>
              </a:rPr>
              <a:t>varGrp</a:t>
            </a:r>
            <a:r>
              <a:rPr lang="en-US" sz="800" dirty="0">
                <a:solidFill>
                  <a:schemeClr val="accent2">
                    <a:lumMod val="75000"/>
                  </a:schemeClr>
                </a:solidFill>
              </a:rPr>
              <a:t> to an object</a:t>
            </a:r>
            <a:endParaRPr lang="en-US" sz="800" dirty="0">
              <a:solidFill>
                <a:schemeClr val="accent2">
                  <a:lumMod val="75000"/>
                </a:schemeClr>
              </a:solidFill>
            </a:endParaRPr>
          </a:p>
        </p:txBody>
      </p:sp>
      <p:sp>
        <p:nvSpPr>
          <p:cNvPr id="70" name="TextBox 69"/>
          <p:cNvSpPr txBox="1"/>
          <p:nvPr/>
        </p:nvSpPr>
        <p:spPr>
          <a:xfrm rot="21419977">
            <a:off x="4228373" y="10846349"/>
            <a:ext cx="1091966" cy="215444"/>
          </a:xfrm>
          <a:prstGeom prst="rect">
            <a:avLst/>
          </a:prstGeom>
          <a:noFill/>
        </p:spPr>
        <p:txBody>
          <a:bodyPr wrap="none" rtlCol="0">
            <a:spAutoFit/>
          </a:bodyPr>
          <a:lstStyle/>
          <a:p>
            <a:r>
              <a:rPr lang="en-US" sz="800" dirty="0">
                <a:solidFill>
                  <a:schemeClr val="accent2">
                    <a:lumMod val="75000"/>
                  </a:schemeClr>
                </a:solidFill>
              </a:rPr>
              <a:t>Maps var to an object</a:t>
            </a:r>
            <a:endParaRPr lang="en-US" sz="800" dirty="0">
              <a:solidFill>
                <a:schemeClr val="accent2">
                  <a:lumMod val="75000"/>
                </a:schemeClr>
              </a:solidFill>
            </a:endParaRPr>
          </a:p>
        </p:txBody>
      </p:sp>
      <p:graphicFrame>
        <p:nvGraphicFramePr>
          <p:cNvPr id="91" name="Table 90"/>
          <p:cNvGraphicFramePr>
            <a:graphicFrameLocks noGrp="1"/>
          </p:cNvGraphicFramePr>
          <p:nvPr>
            <p:extLst>
              <p:ext uri="{D42A27DB-BD31-4B8C-83A1-F6EECF244321}">
                <p14:modId xmlns:p14="http://schemas.microsoft.com/office/powerpoint/2010/main" val="2132342320"/>
              </p:ext>
            </p:extLst>
          </p:nvPr>
        </p:nvGraphicFramePr>
        <p:xfrm>
          <a:off x="11523995" y="7815677"/>
          <a:ext cx="10204450" cy="9987885"/>
        </p:xfrm>
        <a:graphic>
          <a:graphicData uri="http://schemas.openxmlformats.org/drawingml/2006/table">
            <a:tbl>
              <a:tblPr/>
              <a:tblGrid>
                <a:gridCol w="1220455">
                  <a:extLst>
                    <a:ext uri="{9D8B030D-6E8A-4147-A177-3AD203B41FA5}">
                      <a16:colId xmlns:a16="http://schemas.microsoft.com/office/drawing/2014/main" val="484864130"/>
                    </a:ext>
                  </a:extLst>
                </a:gridCol>
                <a:gridCol w="2214879">
                  <a:extLst>
                    <a:ext uri="{9D8B030D-6E8A-4147-A177-3AD203B41FA5}">
                      <a16:colId xmlns:a16="http://schemas.microsoft.com/office/drawing/2014/main" val="2878221805"/>
                    </a:ext>
                  </a:extLst>
                </a:gridCol>
                <a:gridCol w="3389965">
                  <a:extLst>
                    <a:ext uri="{9D8B030D-6E8A-4147-A177-3AD203B41FA5}">
                      <a16:colId xmlns:a16="http://schemas.microsoft.com/office/drawing/2014/main" val="2369237123"/>
                    </a:ext>
                  </a:extLst>
                </a:gridCol>
                <a:gridCol w="3379151">
                  <a:extLst>
                    <a:ext uri="{9D8B030D-6E8A-4147-A177-3AD203B41FA5}">
                      <a16:colId xmlns:a16="http://schemas.microsoft.com/office/drawing/2014/main" val="1323239078"/>
                    </a:ext>
                  </a:extLst>
                </a:gridCol>
              </a:tblGrid>
              <a:tr h="515792">
                <a:tc>
                  <a:txBody>
                    <a:bodyPr/>
                    <a:lstStyle/>
                    <a:p>
                      <a:pPr algn="ctr" fontAlgn="b"/>
                      <a:r>
                        <a:rPr lang="en-US" sz="1300" b="1" i="0" u="none" strike="noStrike" dirty="0">
                          <a:solidFill>
                            <a:srgbClr val="000000"/>
                          </a:solidFill>
                          <a:effectLst/>
                          <a:latin typeface="Calibri" panose="020F0502020204030204" pitchFamily="34" charset="0"/>
                        </a:rPr>
                        <a:t>Column</a:t>
                      </a:r>
                    </a:p>
                  </a:txBody>
                  <a:tcPr marL="4763" marR="4763" marT="4763" marB="0" anchor="b">
                    <a:lnL>
                      <a:noFill/>
                    </a:lnL>
                    <a:lnR>
                      <a:noFill/>
                    </a:lnR>
                    <a:lnT>
                      <a:noFill/>
                    </a:lnT>
                    <a:lnB w="3175" cap="flat" cmpd="sng" algn="ctr">
                      <a:solidFill>
                        <a:schemeClr val="bg1">
                          <a:lumMod val="85000"/>
                        </a:schemeClr>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Calibri" panose="020F0502020204030204" pitchFamily="34" charset="0"/>
                        </a:rPr>
                        <a:t>Function</a:t>
                      </a: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Calibri" panose="020F0502020204030204" pitchFamily="34" charset="0"/>
                        </a:rPr>
                        <a:t>Example</a:t>
                      </a: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a:solidFill>
                            <a:srgbClr val="000000"/>
                          </a:solidFill>
                          <a:effectLst/>
                          <a:latin typeface="Calibri" panose="020F0502020204030204" pitchFamily="34" charset="0"/>
                        </a:rPr>
                        <a:t>Details</a:t>
                      </a: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4259922"/>
                  </a:ext>
                </a:extLst>
              </a:tr>
              <a:tr h="460565">
                <a:tc>
                  <a:txBody>
                    <a:bodyPr/>
                    <a:lstStyle/>
                    <a:p>
                      <a:pPr algn="l" fontAlgn="b"/>
                      <a:r>
                        <a:rPr lang="en-US" sz="1000" b="1" i="0" u="none" strike="noStrike" dirty="0">
                          <a:solidFill>
                            <a:srgbClr val="000000"/>
                          </a:solidFill>
                          <a:effectLst/>
                          <a:latin typeface="Calibri" panose="020F0502020204030204" pitchFamily="34" charset="0"/>
                        </a:rPr>
                        <a:t>DDI25</a:t>
                      </a: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The </a:t>
                      </a:r>
                      <a:r>
                        <a:rPr lang="en-US" sz="1300" b="0" i="0" u="none" strike="noStrike" dirty="0" err="1">
                          <a:solidFill>
                            <a:srgbClr val="000000"/>
                          </a:solidFill>
                          <a:effectLst/>
                          <a:latin typeface="Calibri" panose="020F0502020204030204" pitchFamily="34" charset="0"/>
                        </a:rPr>
                        <a:t>unpredicated</a:t>
                      </a:r>
                      <a:r>
                        <a:rPr lang="en-US" sz="1300" b="0" i="0" u="none" strike="noStrike" dirty="0">
                          <a:solidFill>
                            <a:srgbClr val="000000"/>
                          </a:solidFill>
                          <a:effectLst/>
                          <a:latin typeface="Calibri" panose="020F0502020204030204" pitchFamily="34" charset="0"/>
                        </a:rPr>
                        <a:t> </a:t>
                      </a:r>
                      <a:r>
                        <a:rPr lang="en-US" sz="1300" b="0" i="0" u="none" strike="noStrike" dirty="0" smtClean="0">
                          <a:solidFill>
                            <a:srgbClr val="000000"/>
                          </a:solidFill>
                          <a:effectLst/>
                          <a:latin typeface="Calibri" panose="020F0502020204030204" pitchFamily="34" charset="0"/>
                        </a:rPr>
                        <a:t>XPath </a:t>
                      </a:r>
                      <a:r>
                        <a:rPr lang="en-US" sz="1300" b="0" i="0" u="none" strike="noStrike" dirty="0">
                          <a:solidFill>
                            <a:srgbClr val="000000"/>
                          </a:solidFill>
                          <a:effectLst/>
                          <a:latin typeface="Calibri" panose="020F0502020204030204" pitchFamily="34" charset="0"/>
                        </a:rPr>
                        <a:t>of a DDI2 text or attribute node</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tabLst>
                          <a:tab pos="6724650" algn="l"/>
                        </a:tabLst>
                      </a:pPr>
                      <a:r>
                        <a:rPr lang="en-US" sz="1100" b="1" i="0" u="none" strike="noStrike" dirty="0" smtClean="0">
                          <a:solidFill>
                            <a:schemeClr val="bg1"/>
                          </a:solidFill>
                          <a:effectLst/>
                          <a:latin typeface="Lucida Console" panose="020B0609040504020204" pitchFamily="49" charset="0"/>
                        </a:rPr>
                        <a:t>/codeBook/dataDscr/var/</a:t>
                      </a:r>
                      <a:r>
                        <a:rPr lang="en-US" sz="1100" b="1" i="0" u="none" strike="noStrike" dirty="0" err="1" smtClean="0">
                          <a:solidFill>
                            <a:schemeClr val="bg1"/>
                          </a:solidFill>
                          <a:effectLst/>
                          <a:latin typeface="Lucida Console" panose="020B0609040504020204" pitchFamily="49" charset="0"/>
                        </a:rPr>
                        <a:t>anlysUnit</a:t>
                      </a:r>
                      <a:endParaRPr lang="en-US" sz="1100" b="1" i="0" u="none" strike="noStrike" dirty="0">
                        <a:solidFill>
                          <a:schemeClr val="bg1"/>
                        </a:solidFill>
                        <a:effectLst/>
                        <a:latin typeface="Lucida Console" panose="020B0609040504020204" pitchFamily="49"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1300" b="0" i="0" u="none" strike="noStrike" dirty="0">
                          <a:solidFill>
                            <a:srgbClr val="000000"/>
                          </a:solidFill>
                          <a:effectLst/>
                          <a:latin typeface="Calibri" panose="020F0502020204030204" pitchFamily="34" charset="0"/>
                        </a:rPr>
                        <a:t>Each piece of information to be imported from DDI2 should have a corresponding </a:t>
                      </a:r>
                      <a:r>
                        <a:rPr lang="en-US" sz="1300" b="0" i="0" u="none" strike="noStrike" dirty="0" smtClean="0">
                          <a:solidFill>
                            <a:srgbClr val="000000"/>
                          </a:solidFill>
                          <a:effectLst/>
                          <a:latin typeface="Calibri" panose="020F0502020204030204" pitchFamily="34" charset="0"/>
                        </a:rPr>
                        <a:t>XPath </a:t>
                      </a:r>
                      <a:r>
                        <a:rPr lang="en-US" sz="1300" b="0" i="0" u="none" strike="noStrike" dirty="0">
                          <a:solidFill>
                            <a:srgbClr val="000000"/>
                          </a:solidFill>
                          <a:effectLst/>
                          <a:latin typeface="Calibri" panose="020F0502020204030204" pitchFamily="34" charset="0"/>
                        </a:rPr>
                        <a:t>listed.</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2852106692"/>
                  </a:ext>
                </a:extLst>
              </a:tr>
              <a:tr h="1179000">
                <a:tc>
                  <a:txBody>
                    <a:bodyPr/>
                    <a:lstStyle/>
                    <a:p>
                      <a:pPr algn="l" fontAlgn="b"/>
                      <a:r>
                        <a:rPr lang="en-US" sz="1000" b="1" i="0" u="none" strike="noStrike" dirty="0">
                          <a:solidFill>
                            <a:srgbClr val="000000"/>
                          </a:solidFill>
                          <a:effectLst/>
                          <a:latin typeface="Calibri" panose="020F0502020204030204" pitchFamily="34" charset="0"/>
                        </a:rPr>
                        <a:t>DDI4PropertyName</a:t>
                      </a: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The corresponding path to a leaf in DDI4</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chemeClr val="bg1"/>
                          </a:solidFill>
                          <a:effectLst/>
                          <a:latin typeface="Lucida Console" panose="020B0609040504020204" pitchFamily="49" charset="0"/>
                        </a:rPr>
                        <a:t>Study/</a:t>
                      </a:r>
                      <a:r>
                        <a:rPr lang="en-US" sz="1100" b="1" i="0" u="none" strike="noStrike" dirty="0" err="1">
                          <a:solidFill>
                            <a:schemeClr val="bg1"/>
                          </a:solidFill>
                          <a:effectLst/>
                          <a:latin typeface="Lucida Console" panose="020B0609040504020204" pitchFamily="49" charset="0"/>
                        </a:rPr>
                        <a:t>hasInstanceVariable</a:t>
                      </a:r>
                      <a:r>
                        <a:rPr lang="en-US" sz="1100" b="1" i="0" u="none" strike="noStrike" dirty="0">
                          <a:solidFill>
                            <a:schemeClr val="bg1"/>
                          </a:solidFill>
                          <a:effectLst/>
                          <a:latin typeface="Lucida Console" panose="020B0609040504020204" pitchFamily="49" charset="0"/>
                        </a:rPr>
                        <a:t>/</a:t>
                      </a:r>
                      <a:br>
                        <a:rPr lang="en-US" sz="1100" b="1" i="0" u="none" strike="noStrike" dirty="0">
                          <a:solidFill>
                            <a:schemeClr val="bg1"/>
                          </a:solidFill>
                          <a:effectLst/>
                          <a:latin typeface="Lucida Console" panose="020B0609040504020204" pitchFamily="49" charset="0"/>
                        </a:rPr>
                      </a:br>
                      <a:r>
                        <a:rPr lang="en-US" sz="1100" b="1" i="0" u="none" strike="noStrike" dirty="0" smtClean="0">
                          <a:solidFill>
                            <a:schemeClr val="bg1"/>
                          </a:solidFill>
                          <a:effectLst/>
                          <a:latin typeface="Lucida Console" panose="020B0609040504020204" pitchFamily="49" charset="0"/>
                        </a:rPr>
                        <a:t>  </a:t>
                      </a:r>
                      <a:r>
                        <a:rPr lang="en-US" sz="1100" b="1" i="0" u="none" strike="noStrike" dirty="0" err="1" smtClean="0">
                          <a:solidFill>
                            <a:schemeClr val="bg1"/>
                          </a:solidFill>
                          <a:effectLst/>
                          <a:latin typeface="Lucida Console" panose="020B0609040504020204" pitchFamily="49" charset="0"/>
                        </a:rPr>
                        <a:t>usesUnitType</a:t>
                      </a:r>
                      <a:r>
                        <a:rPr lang="en-US" sz="1100" b="1" i="0" u="none" strike="noStrike" dirty="0" smtClean="0">
                          <a:solidFill>
                            <a:schemeClr val="bg1"/>
                          </a:solidFill>
                          <a:effectLst/>
                          <a:latin typeface="Lucida Console" panose="020B0609040504020204" pitchFamily="49" charset="0"/>
                        </a:rPr>
                        <a:t>/definition</a:t>
                      </a:r>
                      <a:endParaRPr lang="en-US" sz="1100" b="1" i="0" u="none" strike="noStrike" dirty="0">
                        <a:solidFill>
                          <a:schemeClr val="bg1"/>
                        </a:solidFill>
                        <a:effectLst/>
                        <a:latin typeface="Lucida Console" panose="020B0609040504020204" pitchFamily="49"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1300" b="0" i="0" u="none" strike="noStrike" dirty="0">
                          <a:solidFill>
                            <a:srgbClr val="000000"/>
                          </a:solidFill>
                          <a:effectLst/>
                          <a:latin typeface="Calibri" panose="020F0502020204030204" pitchFamily="34" charset="0"/>
                        </a:rPr>
                        <a:t>The first node in this path is a DDI4 class. The remaining nodes are properties in a chain down to a leaf value. </a:t>
                      </a:r>
                      <a:br>
                        <a:rPr lang="en-US" sz="1300" b="0" i="0" u="none" strike="noStrike" dirty="0">
                          <a:solidFill>
                            <a:srgbClr val="000000"/>
                          </a:solidFill>
                          <a:effectLst/>
                          <a:latin typeface="Calibri" panose="020F0502020204030204" pitchFamily="34" charset="0"/>
                        </a:rPr>
                      </a:br>
                      <a:r>
                        <a:rPr lang="en-US" sz="1300" b="0" i="0" u="none" strike="noStrike" dirty="0">
                          <a:solidFill>
                            <a:srgbClr val="000000"/>
                          </a:solidFill>
                          <a:effectLst/>
                          <a:latin typeface="Calibri" panose="020F0502020204030204" pitchFamily="34" charset="0"/>
                        </a:rPr>
                        <a:t>The value of some properties are references to other objects, that </a:t>
                      </a:r>
                      <a:r>
                        <a:rPr lang="en-US" sz="1300" b="0" i="0" u="none" strike="noStrike" dirty="0" smtClean="0">
                          <a:solidFill>
                            <a:srgbClr val="000000"/>
                          </a:solidFill>
                          <a:effectLst/>
                          <a:latin typeface="Calibri" panose="020F0502020204030204" pitchFamily="34" charset="0"/>
                        </a:rPr>
                        <a:t>object may </a:t>
                      </a:r>
                      <a:r>
                        <a:rPr lang="en-US" sz="1300" b="0" i="0" u="none" strike="noStrike" dirty="0">
                          <a:solidFill>
                            <a:srgbClr val="000000"/>
                          </a:solidFill>
                          <a:effectLst/>
                          <a:latin typeface="Calibri" panose="020F0502020204030204" pitchFamily="34" charset="0"/>
                        </a:rPr>
                        <a:t>need to be created. Other values are "structured datatypes".</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5412010"/>
                  </a:ext>
                </a:extLst>
              </a:tr>
              <a:tr h="1750500">
                <a:tc>
                  <a:txBody>
                    <a:bodyPr/>
                    <a:lstStyle/>
                    <a:p>
                      <a:pPr algn="l" fontAlgn="b"/>
                      <a:r>
                        <a:rPr lang="en-US" sz="1000" b="1" i="0" u="none" strike="noStrike" dirty="0" err="1">
                          <a:solidFill>
                            <a:srgbClr val="000000"/>
                          </a:solidFill>
                          <a:effectLst/>
                          <a:latin typeface="Calibri" panose="020F0502020204030204" pitchFamily="34" charset="0"/>
                        </a:rPr>
                        <a:t>IdentifiablesMapping</a:t>
                      </a:r>
                      <a:endParaRPr lang="en-US" sz="1000" b="1" i="0" u="none" strike="noStrike" dirty="0">
                        <a:solidFill>
                          <a:srgbClr val="000000"/>
                        </a:solidFill>
                        <a:effectLst/>
                        <a:latin typeface="Calibri" panose="020F0502020204030204" pitchFamily="34" charset="0"/>
                      </a:endParaRP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This maps a DDI2 sub-path to a DDI4 Identifiable class. An object of that class will need to be created for each unique instance of that DDI2 sub-path.</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chemeClr val="bg1"/>
                          </a:solidFill>
                          <a:effectLst/>
                          <a:latin typeface="Lucida Console" panose="020B0609040504020204" pitchFamily="49" charset="0"/>
                        </a:rPr>
                        <a:t>/codeBook:Study, </a:t>
                      </a:r>
                      <a:br>
                        <a:rPr lang="en-US" sz="1100" b="1" i="0" u="none" strike="noStrike" dirty="0">
                          <a:solidFill>
                            <a:schemeClr val="bg1"/>
                          </a:solidFill>
                          <a:effectLst/>
                          <a:latin typeface="Lucida Console" panose="020B0609040504020204" pitchFamily="49" charset="0"/>
                        </a:rPr>
                      </a:br>
                      <a:r>
                        <a:rPr lang="en-US" sz="1100" b="1" i="0" u="none" strike="noStrike" dirty="0">
                          <a:solidFill>
                            <a:schemeClr val="bg1"/>
                          </a:solidFill>
                          <a:effectLst/>
                          <a:latin typeface="Lucida Console" panose="020B0609040504020204" pitchFamily="49" charset="0"/>
                        </a:rPr>
                        <a:t>/codeBook/dataDscr/</a:t>
                      </a:r>
                      <a:r>
                        <a:rPr lang="en-US" sz="1100" b="1" i="0" u="none" strike="noStrike" dirty="0" err="1">
                          <a:solidFill>
                            <a:schemeClr val="bg1"/>
                          </a:solidFill>
                          <a:effectLst/>
                          <a:latin typeface="Lucida Console" panose="020B0609040504020204" pitchFamily="49" charset="0"/>
                        </a:rPr>
                        <a:t>var:InstanceVariable</a:t>
                      </a:r>
                      <a:r>
                        <a:rPr lang="en-US" sz="1100" b="1" i="0" u="none" strike="noStrike" dirty="0">
                          <a:solidFill>
                            <a:schemeClr val="bg1"/>
                          </a:solidFill>
                          <a:effectLst/>
                          <a:latin typeface="Lucida Console" panose="020B0609040504020204" pitchFamily="49" charset="0"/>
                        </a:rPr>
                        <a:t>, </a:t>
                      </a:r>
                      <a:br>
                        <a:rPr lang="en-US" sz="1100" b="1" i="0" u="none" strike="noStrike" dirty="0">
                          <a:solidFill>
                            <a:schemeClr val="bg1"/>
                          </a:solidFill>
                          <a:effectLst/>
                          <a:latin typeface="Lucida Console" panose="020B0609040504020204" pitchFamily="49" charset="0"/>
                        </a:rPr>
                      </a:br>
                      <a:r>
                        <a:rPr lang="en-US" sz="1100" b="1" i="0" u="none" strike="noStrike" dirty="0">
                          <a:solidFill>
                            <a:schemeClr val="bg1"/>
                          </a:solidFill>
                          <a:effectLst/>
                          <a:latin typeface="Lucida Console" panose="020B0609040504020204" pitchFamily="49" charset="0"/>
                        </a:rPr>
                        <a:t>/codeBook/dataDscr/var/</a:t>
                      </a:r>
                      <a:r>
                        <a:rPr lang="en-US" sz="1100" b="1" i="0" u="none" strike="noStrike" dirty="0" err="1">
                          <a:solidFill>
                            <a:schemeClr val="bg1"/>
                          </a:solidFill>
                          <a:effectLst/>
                          <a:latin typeface="Lucida Console" panose="020B0609040504020204" pitchFamily="49" charset="0"/>
                        </a:rPr>
                        <a:t>anlysUnit:UnitType</a:t>
                      </a:r>
                      <a:endParaRPr lang="en-US" sz="1100" b="1" i="0" u="none" strike="noStrike" dirty="0">
                        <a:solidFill>
                          <a:schemeClr val="bg1"/>
                        </a:solidFill>
                        <a:effectLst/>
                        <a:latin typeface="Lucida Console" panose="020B0609040504020204" pitchFamily="49"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191C"/>
                    </a:solidFill>
                  </a:tcPr>
                </a:tc>
                <a:tc>
                  <a:txBody>
                    <a:bodyPr/>
                    <a:lstStyle/>
                    <a:p>
                      <a:pPr algn="l" fontAlgn="b"/>
                      <a:r>
                        <a:rPr lang="en-US" sz="1300" b="0" i="0" u="none" strike="noStrike" dirty="0">
                          <a:solidFill>
                            <a:srgbClr val="000000"/>
                          </a:solidFill>
                          <a:effectLst/>
                          <a:latin typeface="Calibri" panose="020F0502020204030204" pitchFamily="34" charset="0"/>
                        </a:rPr>
                        <a:t>In the example to the left, for each unique </a:t>
                      </a:r>
                      <a:r>
                        <a:rPr lang="en-US" sz="1300" b="0" i="0" u="none" strike="noStrike" dirty="0" err="1">
                          <a:solidFill>
                            <a:srgbClr val="000000"/>
                          </a:solidFill>
                          <a:effectLst/>
                          <a:latin typeface="Calibri" panose="020F0502020204030204" pitchFamily="34" charset="0"/>
                        </a:rPr>
                        <a:t>var</a:t>
                      </a:r>
                      <a:r>
                        <a:rPr lang="en-US" sz="1300" b="0" i="0" u="none" strike="noStrike" dirty="0">
                          <a:solidFill>
                            <a:srgbClr val="000000"/>
                          </a:solidFill>
                          <a:effectLst/>
                          <a:latin typeface="Calibri" panose="020F0502020204030204" pitchFamily="34" charset="0"/>
                        </a:rPr>
                        <a:t> element in a DDI2 instance, the same DDI4 </a:t>
                      </a:r>
                      <a:r>
                        <a:rPr lang="en-US" sz="1300" b="0" i="0" u="none" strike="noStrike" dirty="0" err="1">
                          <a:solidFill>
                            <a:srgbClr val="000000"/>
                          </a:solidFill>
                          <a:effectLst/>
                          <a:latin typeface="Calibri" panose="020F0502020204030204" pitchFamily="34" charset="0"/>
                        </a:rPr>
                        <a:t>InstanceVariable</a:t>
                      </a:r>
                      <a:r>
                        <a:rPr lang="en-US" sz="1300" b="0" i="0" u="none" strike="noStrike" dirty="0">
                          <a:solidFill>
                            <a:srgbClr val="000000"/>
                          </a:solidFill>
                          <a:effectLst/>
                          <a:latin typeface="Calibri" panose="020F0502020204030204" pitchFamily="34" charset="0"/>
                        </a:rPr>
                        <a:t> needs to be used. A predicated </a:t>
                      </a:r>
                      <a:r>
                        <a:rPr lang="en-US" sz="1300" b="0" i="0" u="none" strike="noStrike" dirty="0" smtClean="0">
                          <a:solidFill>
                            <a:srgbClr val="000000"/>
                          </a:solidFill>
                          <a:effectLst/>
                          <a:latin typeface="Calibri" panose="020F0502020204030204" pitchFamily="34" charset="0"/>
                        </a:rPr>
                        <a:t>XPath </a:t>
                      </a:r>
                      <a:r>
                        <a:rPr lang="en-US" sz="1300" b="0" i="0" u="none" strike="noStrike" dirty="0">
                          <a:solidFill>
                            <a:srgbClr val="000000"/>
                          </a:solidFill>
                          <a:effectLst/>
                          <a:latin typeface="Calibri" panose="020F0502020204030204" pitchFamily="34" charset="0"/>
                        </a:rPr>
                        <a:t>identifies a specific DDI4 object, e.g. /</a:t>
                      </a:r>
                      <a:r>
                        <a:rPr lang="en-US" sz="1300" b="0" i="0" u="none" strike="noStrike" dirty="0" err="1">
                          <a:solidFill>
                            <a:srgbClr val="000000"/>
                          </a:solidFill>
                          <a:effectLst/>
                          <a:latin typeface="Calibri" panose="020F0502020204030204" pitchFamily="34" charset="0"/>
                        </a:rPr>
                        <a:t>codeBook</a:t>
                      </a:r>
                      <a:r>
                        <a:rPr lang="en-US" sz="1300" b="0" i="0" u="none" strike="noStrike" dirty="0">
                          <a:solidFill>
                            <a:srgbClr val="000000"/>
                          </a:solidFill>
                          <a:effectLst/>
                          <a:latin typeface="Calibri" panose="020F0502020204030204" pitchFamily="34" charset="0"/>
                        </a:rPr>
                        <a:t>[1]/</a:t>
                      </a:r>
                      <a:r>
                        <a:rPr lang="en-US" sz="1300" b="0" i="0" u="none" strike="noStrike" dirty="0" err="1">
                          <a:solidFill>
                            <a:srgbClr val="000000"/>
                          </a:solidFill>
                          <a:effectLst/>
                          <a:latin typeface="Calibri" panose="020F0502020204030204" pitchFamily="34" charset="0"/>
                        </a:rPr>
                        <a:t>dataDscr</a:t>
                      </a:r>
                      <a:r>
                        <a:rPr lang="en-US" sz="1300" b="0" i="0" u="none" strike="noStrike" dirty="0">
                          <a:solidFill>
                            <a:srgbClr val="000000"/>
                          </a:solidFill>
                          <a:effectLst/>
                          <a:latin typeface="Calibri" panose="020F0502020204030204" pitchFamily="34" charset="0"/>
                        </a:rPr>
                        <a:t>[2]/</a:t>
                      </a:r>
                      <a:r>
                        <a:rPr lang="en-US" sz="1300" b="0" i="0" u="none" strike="noStrike" dirty="0" err="1">
                          <a:solidFill>
                            <a:srgbClr val="000000"/>
                          </a:solidFill>
                          <a:effectLst/>
                          <a:latin typeface="Calibri" panose="020F0502020204030204" pitchFamily="34" charset="0"/>
                        </a:rPr>
                        <a:t>var</a:t>
                      </a:r>
                      <a:r>
                        <a:rPr lang="en-US" sz="1300" b="0" i="0" u="none" strike="noStrike" dirty="0">
                          <a:solidFill>
                            <a:srgbClr val="000000"/>
                          </a:solidFill>
                          <a:effectLst/>
                          <a:latin typeface="Calibri" panose="020F0502020204030204" pitchFamily="34" charset="0"/>
                        </a:rPr>
                        <a:t>[7] indicates a </a:t>
                      </a:r>
                      <a:r>
                        <a:rPr lang="en-US" sz="1300" b="0" i="0" u="none" strike="noStrike" dirty="0" err="1">
                          <a:solidFill>
                            <a:srgbClr val="000000"/>
                          </a:solidFill>
                          <a:effectLst/>
                          <a:latin typeface="Calibri" panose="020F0502020204030204" pitchFamily="34" charset="0"/>
                        </a:rPr>
                        <a:t>sepcific</a:t>
                      </a:r>
                      <a:r>
                        <a:rPr lang="en-US" sz="1300" b="0" i="0" u="none" strike="noStrike" dirty="0">
                          <a:solidFill>
                            <a:srgbClr val="000000"/>
                          </a:solidFill>
                          <a:effectLst/>
                          <a:latin typeface="Calibri" panose="020F0502020204030204" pitchFamily="34" charset="0"/>
                        </a:rPr>
                        <a:t> </a:t>
                      </a:r>
                      <a:r>
                        <a:rPr lang="en-US" sz="1300" b="0" i="0" u="none" strike="noStrike" dirty="0" err="1">
                          <a:solidFill>
                            <a:srgbClr val="000000"/>
                          </a:solidFill>
                          <a:effectLst/>
                          <a:latin typeface="Calibri" panose="020F0502020204030204" pitchFamily="34" charset="0"/>
                        </a:rPr>
                        <a:t>InstanceVariable</a:t>
                      </a:r>
                      <a:r>
                        <a:rPr lang="en-US" sz="1300" b="0" i="0" u="none" strike="noStrike" dirty="0">
                          <a:solidFill>
                            <a:srgbClr val="000000"/>
                          </a:solidFill>
                          <a:effectLst/>
                          <a:latin typeface="Calibri" panose="020F0502020204030204" pitchFamily="34" charset="0"/>
                        </a:rPr>
                        <a:t>. In this example the 7th variable in the 2nd </a:t>
                      </a:r>
                      <a:r>
                        <a:rPr lang="en-US" sz="1300" b="0" i="0" u="none" strike="noStrike" dirty="0" err="1">
                          <a:solidFill>
                            <a:srgbClr val="000000"/>
                          </a:solidFill>
                          <a:effectLst/>
                          <a:latin typeface="Calibri" panose="020F0502020204030204" pitchFamily="34" charset="0"/>
                        </a:rPr>
                        <a:t>dataDscr</a:t>
                      </a:r>
                      <a:r>
                        <a:rPr lang="en-US" sz="1300" b="0" i="0" u="none" strike="noStrike" dirty="0">
                          <a:solidFill>
                            <a:srgbClr val="000000"/>
                          </a:solidFill>
                          <a:effectLst/>
                          <a:latin typeface="Calibri" panose="020F0502020204030204" pitchFamily="34" charset="0"/>
                        </a:rPr>
                        <a:t> element of the codebook always maps to the same </a:t>
                      </a:r>
                      <a:r>
                        <a:rPr lang="en-US" sz="1300" b="0" i="0" u="none" strike="noStrike" dirty="0" smtClean="0">
                          <a:solidFill>
                            <a:srgbClr val="000000"/>
                          </a:solidFill>
                          <a:effectLst/>
                          <a:latin typeface="Calibri" panose="020F0502020204030204" pitchFamily="34" charset="0"/>
                        </a:rPr>
                        <a:t>reusable </a:t>
                      </a:r>
                      <a:r>
                        <a:rPr lang="en-US" sz="1300" b="0" i="0" u="none" strike="noStrike" dirty="0" err="1" smtClean="0">
                          <a:solidFill>
                            <a:srgbClr val="000000"/>
                          </a:solidFill>
                          <a:effectLst/>
                          <a:latin typeface="Calibri" panose="020F0502020204030204" pitchFamily="34" charset="0"/>
                        </a:rPr>
                        <a:t>InstanceVariable</a:t>
                      </a:r>
                      <a:r>
                        <a:rPr lang="en-US" sz="1300" b="0" i="0" u="none" strike="noStrike" dirty="0">
                          <a:solidFill>
                            <a:srgbClr val="000000"/>
                          </a:solidFill>
                          <a:effectLst/>
                          <a:latin typeface="Calibri" panose="020F0502020204030204" pitchFamily="34" charset="0"/>
                        </a:rPr>
                        <a:t>.</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666477886"/>
                  </a:ext>
                </a:extLst>
              </a:tr>
              <a:tr h="1179000">
                <a:tc>
                  <a:txBody>
                    <a:bodyPr/>
                    <a:lstStyle/>
                    <a:p>
                      <a:pPr algn="l" fontAlgn="b"/>
                      <a:r>
                        <a:rPr lang="en-US" sz="1000" b="1" i="0" u="none" strike="noStrike" dirty="0" err="1">
                          <a:solidFill>
                            <a:srgbClr val="000000"/>
                          </a:solidFill>
                          <a:effectLst/>
                          <a:latin typeface="Calibri" panose="020F0502020204030204" pitchFamily="34" charset="0"/>
                        </a:rPr>
                        <a:t>AbstractSubstitution</a:t>
                      </a:r>
                      <a:endParaRPr lang="en-US" sz="1000" b="1" i="0" u="none" strike="noStrike" dirty="0">
                        <a:solidFill>
                          <a:srgbClr val="000000"/>
                        </a:solidFill>
                        <a:effectLst/>
                        <a:latin typeface="Calibri" panose="020F0502020204030204" pitchFamily="34" charset="0"/>
                      </a:endParaRP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Some references in the DDI4 model are to abstract classes. In these cases it is necessary to specify which extension of the abstract class should be used in the mapping.</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err="1" smtClean="0">
                          <a:solidFill>
                            <a:srgbClr val="000000"/>
                          </a:solidFill>
                          <a:effectLst/>
                          <a:latin typeface="Lucida Console" panose="020B0609040504020204" pitchFamily="49" charset="0"/>
                        </a:rPr>
                        <a:t>Capture:RepresentedQuestion</a:t>
                      </a:r>
                      <a:r>
                        <a:rPr lang="en-US" sz="1100" b="1" i="0" u="none" strike="noStrike" dirty="0" smtClean="0">
                          <a:solidFill>
                            <a:srgbClr val="000000"/>
                          </a:solidFill>
                          <a:effectLst/>
                          <a:latin typeface="Lucida Console" panose="020B0609040504020204" pitchFamily="49" charset="0"/>
                        </a:rPr>
                        <a:t>, </a:t>
                      </a:r>
                      <a:r>
                        <a:rPr lang="en-US" sz="1100" b="1" i="0" u="none" strike="noStrike" dirty="0" err="1">
                          <a:solidFill>
                            <a:srgbClr val="000000"/>
                          </a:solidFill>
                          <a:effectLst/>
                          <a:latin typeface="Lucida Console" panose="020B0609040504020204" pitchFamily="49" charset="0"/>
                        </a:rPr>
                        <a:t>DynamicTextContent:LiteralText</a:t>
                      </a:r>
                      <a:endParaRPr lang="en-US" sz="1100" b="1" i="0" u="none" strike="noStrike" dirty="0">
                        <a:solidFill>
                          <a:srgbClr val="000000"/>
                        </a:solidFill>
                        <a:effectLst/>
                        <a:latin typeface="Lucida Console" panose="020B0609040504020204" pitchFamily="49"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AE61"/>
                    </a:solidFill>
                  </a:tcPr>
                </a:tc>
                <a:tc>
                  <a:txBody>
                    <a:bodyPr/>
                    <a:lstStyle/>
                    <a:p>
                      <a:pPr algn="l" fontAlgn="b"/>
                      <a:r>
                        <a:rPr lang="en-US" sz="1300" b="0" i="0" u="none" strike="noStrike" dirty="0">
                          <a:solidFill>
                            <a:srgbClr val="000000"/>
                          </a:solidFill>
                          <a:effectLst/>
                          <a:latin typeface="Calibri" panose="020F0502020204030204" pitchFamily="34" charset="0"/>
                        </a:rPr>
                        <a:t>In this example a </a:t>
                      </a:r>
                      <a:r>
                        <a:rPr lang="en-US" sz="1300" b="0" i="0" u="none" strike="noStrike" dirty="0" err="1">
                          <a:solidFill>
                            <a:srgbClr val="000000"/>
                          </a:solidFill>
                          <a:effectLst/>
                          <a:latin typeface="Calibri" panose="020F0502020204030204" pitchFamily="34" charset="0"/>
                        </a:rPr>
                        <a:t>sourceCapture</a:t>
                      </a:r>
                      <a:r>
                        <a:rPr lang="en-US" sz="1300" b="0" i="0" u="none" strike="noStrike" dirty="0">
                          <a:solidFill>
                            <a:srgbClr val="000000"/>
                          </a:solidFill>
                          <a:effectLst/>
                          <a:latin typeface="Calibri" panose="020F0502020204030204" pitchFamily="34" charset="0"/>
                        </a:rPr>
                        <a:t> associates with the abstract class Capture. The mapping will use the </a:t>
                      </a:r>
                      <a:r>
                        <a:rPr lang="en-US" sz="1300" b="0" i="0" u="none" strike="noStrike" dirty="0" err="1">
                          <a:solidFill>
                            <a:srgbClr val="000000"/>
                          </a:solidFill>
                          <a:effectLst/>
                          <a:latin typeface="Calibri" panose="020F0502020204030204" pitchFamily="34" charset="0"/>
                        </a:rPr>
                        <a:t>RepresentedQuestion</a:t>
                      </a:r>
                      <a:r>
                        <a:rPr lang="en-US" sz="1300" b="0" i="0" u="none" strike="noStrike" dirty="0">
                          <a:solidFill>
                            <a:srgbClr val="000000"/>
                          </a:solidFill>
                          <a:effectLst/>
                          <a:latin typeface="Calibri" panose="020F0502020204030204" pitchFamily="34" charset="0"/>
                        </a:rPr>
                        <a:t> extension of the Capture.</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2998049777"/>
                  </a:ext>
                </a:extLst>
              </a:tr>
              <a:tr h="988500">
                <a:tc>
                  <a:txBody>
                    <a:bodyPr/>
                    <a:lstStyle/>
                    <a:p>
                      <a:pPr algn="l" fontAlgn="b"/>
                      <a:r>
                        <a:rPr lang="en-US" sz="1000" b="1" i="0" u="none" strike="noStrike" dirty="0" err="1">
                          <a:solidFill>
                            <a:srgbClr val="000000"/>
                          </a:solidFill>
                          <a:effectLst/>
                          <a:latin typeface="Calibri" panose="020F0502020204030204" pitchFamily="34" charset="0"/>
                        </a:rPr>
                        <a:t>ParameterValues</a:t>
                      </a:r>
                      <a:endParaRPr lang="en-US" sz="1000" b="1" i="0" u="none" strike="noStrike" dirty="0">
                        <a:solidFill>
                          <a:srgbClr val="000000"/>
                        </a:solidFill>
                        <a:effectLst/>
                        <a:latin typeface="Calibri" panose="020F0502020204030204" pitchFamily="34" charset="0"/>
                      </a:endParaRP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Some values in DDI4 can use additional explanatory metadata. This column lists the path and the value for that information.</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100" b="1" i="0" u="none" strike="noStrike" dirty="0">
                          <a:solidFill>
                            <a:srgbClr val="000000"/>
                          </a:solidFill>
                          <a:effectLst/>
                          <a:latin typeface="Lucida Console" panose="020B0609040504020204" pitchFamily="49" charset="0"/>
                        </a:rPr>
                        <a:t>RepresentedQuestion/</a:t>
                      </a:r>
                      <a:r>
                        <a:rPr lang="en-US" sz="1100" b="1" i="0" u="none" strike="noStrike" dirty="0" err="1">
                          <a:solidFill>
                            <a:srgbClr val="000000"/>
                          </a:solidFill>
                          <a:effectLst/>
                          <a:latin typeface="Lucida Console" panose="020B0609040504020204" pitchFamily="49" charset="0"/>
                        </a:rPr>
                        <a:t>hasInstruction</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InstructionText</a:t>
                      </a:r>
                      <a:r>
                        <a:rPr lang="en-US" sz="1100" b="1" i="0" u="none" strike="noStrike" dirty="0" smtClean="0">
                          <a:solidFill>
                            <a:srgbClr val="000000"/>
                          </a:solidFill>
                          <a:effectLst/>
                          <a:latin typeface="Lucida Console" panose="020B0609040504020204" pitchFamily="49" charset="0"/>
                        </a:rPr>
                        <a:t>/</a:t>
                      </a:r>
                      <a:r>
                        <a:rPr lang="en-US" sz="1100" b="1" i="0" u="none" strike="noStrike" dirty="0" err="1" smtClean="0">
                          <a:solidFill>
                            <a:srgbClr val="000000"/>
                          </a:solidFill>
                          <a:effectLst/>
                          <a:latin typeface="Lucida Console" panose="020B0609040504020204" pitchFamily="49" charset="0"/>
                        </a:rPr>
                        <a:t>textContent</a:t>
                      </a:r>
                      <a:r>
                        <a:rPr lang="en-US" sz="1100" b="1" i="0" u="none" strike="noStrike" dirty="0" smtClean="0">
                          <a:solidFill>
                            <a:srgbClr val="000000"/>
                          </a:solidFill>
                          <a:effectLst/>
                          <a:latin typeface="Lucida Console" panose="020B0609040504020204" pitchFamily="49" charset="0"/>
                        </a:rPr>
                        <a:t>/purpose</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a:t>
                      </a:r>
                      <a:r>
                        <a:rPr lang="en-US" sz="1100" b="1" i="0" u="none" strike="noStrike" dirty="0" err="1" smtClean="0">
                          <a:solidFill>
                            <a:srgbClr val="000000"/>
                          </a:solidFill>
                          <a:effectLst/>
                          <a:latin typeface="Lucida Console" panose="020B0609040504020204" pitchFamily="49" charset="0"/>
                        </a:rPr>
                        <a:t>languageSpecificStructuredString</a:t>
                      </a:r>
                      <a:r>
                        <a:rPr lang="en-US" sz="1100" b="1" i="0" u="none" strike="noStrike" dirty="0">
                          <a:solidFill>
                            <a:srgbClr val="000000"/>
                          </a:solidFill>
                          <a:effectLst/>
                          <a:latin typeface="Lucida Console" panose="020B0609040504020204" pitchFamily="49" charset="0"/>
                        </a:rPr>
                        <a:t>/</a:t>
                      </a:r>
                      <a:br>
                        <a:rPr lang="en-US" sz="1100" b="1" i="0" u="none" strike="noStrike" dirty="0">
                          <a:solidFill>
                            <a:srgbClr val="000000"/>
                          </a:solidFill>
                          <a:effectLst/>
                          <a:latin typeface="Lucida Console" panose="020B0609040504020204" pitchFamily="49" charset="0"/>
                        </a:rPr>
                      </a:br>
                      <a:r>
                        <a:rPr lang="en-US" sz="1100" b="1" i="0" u="none" strike="noStrike" dirty="0" smtClean="0">
                          <a:solidFill>
                            <a:srgbClr val="000000"/>
                          </a:solidFill>
                          <a:effectLst/>
                          <a:latin typeface="Lucida Console" panose="020B0609040504020204" pitchFamily="49" charset="0"/>
                        </a:rPr>
                        <a:t>  content</a:t>
                      </a:r>
                      <a:r>
                        <a:rPr lang="en-US" sz="1100" b="1" i="0" u="none" strike="noStrike" dirty="0">
                          <a:solidFill>
                            <a:srgbClr val="000000"/>
                          </a:solidFill>
                          <a:effectLst/>
                          <a:latin typeface="Lucida Console" panose="020B0609040504020204" pitchFamily="49" charset="0"/>
                        </a:rPr>
                        <a:t>='</a:t>
                      </a:r>
                      <a:r>
                        <a:rPr lang="en-US" sz="1100" b="1" i="0" u="none" strike="noStrike" dirty="0" err="1">
                          <a:solidFill>
                            <a:srgbClr val="000000"/>
                          </a:solidFill>
                          <a:effectLst/>
                          <a:latin typeface="Lucida Console" panose="020B0609040504020204" pitchFamily="49" charset="0"/>
                        </a:rPr>
                        <a:t>PreQuestionText</a:t>
                      </a:r>
                      <a:r>
                        <a:rPr lang="en-US" sz="1100" b="1" i="0" u="none" strike="noStrike" dirty="0">
                          <a:solidFill>
                            <a:srgbClr val="000000"/>
                          </a:solidFill>
                          <a:effectLst/>
                          <a:latin typeface="Lucida Console" panose="020B0609040504020204" pitchFamily="49" charset="0"/>
                        </a:rPr>
                        <a:t>'</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AE61"/>
                    </a:solidFill>
                  </a:tcPr>
                </a:tc>
                <a:tc>
                  <a:txBody>
                    <a:bodyPr/>
                    <a:lstStyle/>
                    <a:p>
                      <a:pPr algn="l" fontAlgn="b"/>
                      <a:r>
                        <a:rPr lang="en-US" sz="1300" b="0" i="0" u="none" strike="noStrike" dirty="0">
                          <a:solidFill>
                            <a:srgbClr val="000000"/>
                          </a:solidFill>
                          <a:effectLst/>
                          <a:latin typeface="Calibri" panose="020F0502020204030204" pitchFamily="34" charset="0"/>
                        </a:rPr>
                        <a:t>The </a:t>
                      </a:r>
                      <a:r>
                        <a:rPr lang="en-US" sz="1300" b="0" i="0" u="none" strike="noStrike" dirty="0" err="1">
                          <a:solidFill>
                            <a:srgbClr val="000000"/>
                          </a:solidFill>
                          <a:effectLst/>
                          <a:latin typeface="Calibri" panose="020F0502020204030204" pitchFamily="34" charset="0"/>
                        </a:rPr>
                        <a:t>LiteralText</a:t>
                      </a:r>
                      <a:r>
                        <a:rPr lang="en-US" sz="1300" b="0" i="0" u="none" strike="noStrike" dirty="0">
                          <a:solidFill>
                            <a:srgbClr val="000000"/>
                          </a:solidFill>
                          <a:effectLst/>
                          <a:latin typeface="Calibri" panose="020F0502020204030204" pitchFamily="34" charset="0"/>
                        </a:rPr>
                        <a:t> above is further described as "</a:t>
                      </a:r>
                      <a:r>
                        <a:rPr lang="en-US" sz="1300" b="0" i="0" u="none" strike="noStrike" dirty="0" err="1">
                          <a:solidFill>
                            <a:srgbClr val="000000"/>
                          </a:solidFill>
                          <a:effectLst/>
                          <a:latin typeface="Calibri" panose="020F0502020204030204" pitchFamily="34" charset="0"/>
                        </a:rPr>
                        <a:t>PreQuestionText</a:t>
                      </a:r>
                      <a:r>
                        <a:rPr lang="en-US" sz="1300" b="0" i="0" u="none" strike="noStrike" dirty="0">
                          <a:solidFill>
                            <a:srgbClr val="000000"/>
                          </a:solidFill>
                          <a:effectLst/>
                          <a:latin typeface="Calibri" panose="020F0502020204030204" pitchFamily="34" charset="0"/>
                        </a:rPr>
                        <a:t>"</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3451722665"/>
                  </a:ext>
                </a:extLst>
              </a:tr>
              <a:tr h="1179000">
                <a:tc>
                  <a:txBody>
                    <a:bodyPr/>
                    <a:lstStyle/>
                    <a:p>
                      <a:pPr algn="l" fontAlgn="b"/>
                      <a:r>
                        <a:rPr lang="en-US" sz="1000" b="1" i="0" u="none" strike="noStrike" dirty="0" err="1">
                          <a:solidFill>
                            <a:srgbClr val="000000"/>
                          </a:solidFill>
                          <a:effectLst/>
                          <a:latin typeface="Calibri" panose="020F0502020204030204" pitchFamily="34" charset="0"/>
                        </a:rPr>
                        <a:t>IsIdRef</a:t>
                      </a:r>
                      <a:endParaRPr lang="en-US" sz="1000" b="1" i="0" u="none" strike="noStrike" dirty="0">
                        <a:solidFill>
                          <a:srgbClr val="000000"/>
                        </a:solidFill>
                        <a:effectLst/>
                        <a:latin typeface="Calibri" panose="020F0502020204030204" pitchFamily="34" charset="0"/>
                      </a:endParaRP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Is this value a reference to an ID in the DDI2 XML (an </a:t>
                      </a:r>
                      <a:r>
                        <a:rPr lang="en-US" sz="1300" b="0" i="0" u="none" strike="noStrike" dirty="0" err="1">
                          <a:solidFill>
                            <a:srgbClr val="000000"/>
                          </a:solidFill>
                          <a:effectLst/>
                          <a:latin typeface="Calibri" panose="020F0502020204030204" pitchFamily="34" charset="0"/>
                        </a:rPr>
                        <a:t>xs:IDREF</a:t>
                      </a:r>
                      <a:r>
                        <a:rPr lang="en-US" sz="1300" b="0" i="0" u="none" strike="noStrike" dirty="0">
                          <a:solidFill>
                            <a:srgbClr val="000000"/>
                          </a:solidFill>
                          <a:effectLst/>
                          <a:latin typeface="Calibri" panose="020F0502020204030204" pitchFamily="34" charset="0"/>
                        </a:rPr>
                        <a:t>)?, if so this will ultimately need to be transformed into a proper reference in DDI4 through a DDI URN.</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300" b="1" i="0" u="none" strike="noStrike" dirty="0">
                          <a:solidFill>
                            <a:srgbClr val="000000"/>
                          </a:solidFill>
                          <a:effectLst/>
                          <a:latin typeface="Calibri" panose="020F0502020204030204" pitchFamily="34" charset="0"/>
                        </a:rPr>
                        <a:t>TRUE</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1300" b="0" i="0" u="none" strike="noStrike" dirty="0">
                          <a:solidFill>
                            <a:srgbClr val="000000"/>
                          </a:solidFill>
                          <a:effectLst/>
                          <a:latin typeface="Calibri" panose="020F0502020204030204" pitchFamily="34" charset="0"/>
                        </a:rPr>
                        <a:t>An example is the @</a:t>
                      </a:r>
                      <a:r>
                        <a:rPr lang="en-US" sz="1300" b="0" i="0" u="none" strike="noStrike" dirty="0" err="1">
                          <a:solidFill>
                            <a:srgbClr val="000000"/>
                          </a:solidFill>
                          <a:effectLst/>
                          <a:latin typeface="Calibri" panose="020F0502020204030204" pitchFamily="34" charset="0"/>
                        </a:rPr>
                        <a:t>var</a:t>
                      </a:r>
                      <a:r>
                        <a:rPr lang="en-US" sz="1300" b="0" i="0" u="none" strike="noStrike" dirty="0">
                          <a:solidFill>
                            <a:srgbClr val="000000"/>
                          </a:solidFill>
                          <a:effectLst/>
                          <a:latin typeface="Calibri" panose="020F0502020204030204" pitchFamily="34" charset="0"/>
                        </a:rPr>
                        <a:t> attribute of the DDI2 </a:t>
                      </a:r>
                      <a:r>
                        <a:rPr lang="en-US" sz="1300" b="0" i="0" u="none" strike="noStrike" dirty="0" err="1">
                          <a:solidFill>
                            <a:srgbClr val="000000"/>
                          </a:solidFill>
                          <a:effectLst/>
                          <a:latin typeface="Calibri" panose="020F0502020204030204" pitchFamily="34" charset="0"/>
                        </a:rPr>
                        <a:t>varGrp</a:t>
                      </a:r>
                      <a:r>
                        <a:rPr lang="en-US" sz="1300" b="0" i="0" u="none" strike="noStrike" dirty="0">
                          <a:solidFill>
                            <a:srgbClr val="000000"/>
                          </a:solidFill>
                          <a:effectLst/>
                          <a:latin typeface="Calibri" panose="020F0502020204030204" pitchFamily="34" charset="0"/>
                        </a:rPr>
                        <a:t>. This will need to be implemented as a reference to an </a:t>
                      </a:r>
                      <a:r>
                        <a:rPr lang="en-US" sz="1300" b="0" i="0" u="none" strike="noStrike" dirty="0" err="1">
                          <a:solidFill>
                            <a:srgbClr val="000000"/>
                          </a:solidFill>
                          <a:effectLst/>
                          <a:latin typeface="Calibri" panose="020F0502020204030204" pitchFamily="34" charset="0"/>
                        </a:rPr>
                        <a:t>InstanceVariable</a:t>
                      </a:r>
                      <a:r>
                        <a:rPr lang="en-US" sz="1300" b="0" i="0" u="none" strike="noStrike" dirty="0">
                          <a:solidFill>
                            <a:srgbClr val="000000"/>
                          </a:solidFill>
                          <a:effectLst/>
                          <a:latin typeface="Calibri" panose="020F0502020204030204" pitchFamily="34" charset="0"/>
                        </a:rPr>
                        <a:t> in a </a:t>
                      </a:r>
                      <a:r>
                        <a:rPr lang="en-US" sz="1300" b="0" i="0" u="none" strike="noStrike" dirty="0" err="1">
                          <a:solidFill>
                            <a:srgbClr val="000000"/>
                          </a:solidFill>
                          <a:effectLst/>
                          <a:latin typeface="Calibri" panose="020F0502020204030204" pitchFamily="34" charset="0"/>
                        </a:rPr>
                        <a:t>VariableCollection</a:t>
                      </a:r>
                      <a:r>
                        <a:rPr lang="en-US" sz="1300" b="0" i="0" u="none" strike="noStrike" dirty="0">
                          <a:solidFill>
                            <a:srgbClr val="000000"/>
                          </a:solidFill>
                          <a:effectLst/>
                          <a:latin typeface="Calibri" panose="020F0502020204030204" pitchFamily="34" charset="0"/>
                        </a:rPr>
                        <a:t> in DDI4.</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660814817"/>
                  </a:ext>
                </a:extLst>
              </a:tr>
              <a:tr h="804441">
                <a:tc>
                  <a:txBody>
                    <a:bodyPr/>
                    <a:lstStyle/>
                    <a:p>
                      <a:pPr algn="l" fontAlgn="b"/>
                      <a:r>
                        <a:rPr lang="en-US" sz="1000" b="1" i="0" u="none" strike="noStrike" dirty="0">
                          <a:solidFill>
                            <a:srgbClr val="000000"/>
                          </a:solidFill>
                          <a:effectLst/>
                          <a:latin typeface="Calibri" panose="020F0502020204030204" pitchFamily="34" charset="0"/>
                        </a:rPr>
                        <a:t>DDI4IdRefPath</a:t>
                      </a: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This is the sub-path within the last DDI4 identifiable object for the DDI URN of the referenced object.</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300" b="1" i="0" u="none" strike="noStrike" dirty="0">
                          <a:solidFill>
                            <a:srgbClr val="000000"/>
                          </a:solidFill>
                          <a:effectLst/>
                          <a:latin typeface="Calibri" panose="020F0502020204030204" pitchFamily="34" charset="0"/>
                        </a:rPr>
                        <a:t>contains/member</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1300" b="0" i="0" u="none" strike="noStrike" dirty="0">
                          <a:solidFill>
                            <a:srgbClr val="000000"/>
                          </a:solidFill>
                          <a:effectLst/>
                          <a:latin typeface="Calibri" panose="020F0502020204030204" pitchFamily="34" charset="0"/>
                        </a:rPr>
                        <a:t>In the case of a </a:t>
                      </a:r>
                      <a:r>
                        <a:rPr lang="en-US" sz="1300" b="0" i="0" u="none" strike="noStrike" dirty="0" err="1">
                          <a:solidFill>
                            <a:srgbClr val="000000"/>
                          </a:solidFill>
                          <a:effectLst/>
                          <a:latin typeface="Calibri" panose="020F0502020204030204" pitchFamily="34" charset="0"/>
                        </a:rPr>
                        <a:t>varGrp</a:t>
                      </a:r>
                      <a:r>
                        <a:rPr lang="en-US" sz="1300" b="0" i="0" u="none" strike="noStrike" dirty="0">
                          <a:solidFill>
                            <a:srgbClr val="000000"/>
                          </a:solidFill>
                          <a:effectLst/>
                          <a:latin typeface="Calibri" panose="020F0502020204030204" pitchFamily="34" charset="0"/>
                        </a:rPr>
                        <a:t>, the </a:t>
                      </a:r>
                      <a:r>
                        <a:rPr lang="en-US" sz="1300" b="0" i="0" u="none" strike="noStrike" dirty="0" err="1">
                          <a:solidFill>
                            <a:srgbClr val="000000"/>
                          </a:solidFill>
                          <a:effectLst/>
                          <a:latin typeface="Calibri" panose="020F0502020204030204" pitchFamily="34" charset="0"/>
                        </a:rPr>
                        <a:t>VariableCollection</a:t>
                      </a:r>
                      <a:r>
                        <a:rPr lang="en-US" sz="1300" b="0" i="0" u="none" strike="noStrike" dirty="0">
                          <a:solidFill>
                            <a:srgbClr val="000000"/>
                          </a:solidFill>
                          <a:effectLst/>
                          <a:latin typeface="Calibri" panose="020F0502020204030204" pitchFamily="34" charset="0"/>
                        </a:rPr>
                        <a:t> has a contains/member value that is the URN of the DDI4 </a:t>
                      </a:r>
                      <a:r>
                        <a:rPr lang="en-US" sz="1300" b="0" i="0" u="none" strike="noStrike" dirty="0" err="1">
                          <a:solidFill>
                            <a:srgbClr val="000000"/>
                          </a:solidFill>
                          <a:effectLst/>
                          <a:latin typeface="Calibri" panose="020F0502020204030204" pitchFamily="34" charset="0"/>
                        </a:rPr>
                        <a:t>InstanceVariable</a:t>
                      </a:r>
                      <a:r>
                        <a:rPr lang="en-US" sz="1300" b="0" i="0" u="none" strike="noStrike" dirty="0">
                          <a:solidFill>
                            <a:srgbClr val="000000"/>
                          </a:solidFill>
                          <a:effectLst/>
                          <a:latin typeface="Calibri" panose="020F0502020204030204" pitchFamily="34" charset="0"/>
                        </a:rPr>
                        <a:t> created to match the DDI2 </a:t>
                      </a:r>
                      <a:r>
                        <a:rPr lang="en-US" sz="1300" b="0" i="0" u="none" strike="noStrike" dirty="0" err="1">
                          <a:solidFill>
                            <a:srgbClr val="000000"/>
                          </a:solidFill>
                          <a:effectLst/>
                          <a:latin typeface="Calibri" panose="020F0502020204030204" pitchFamily="34" charset="0"/>
                        </a:rPr>
                        <a:t>var</a:t>
                      </a:r>
                      <a:r>
                        <a:rPr lang="en-US" sz="1300" b="0" i="0" u="none" strike="noStrike" dirty="0">
                          <a:solidFill>
                            <a:srgbClr val="000000"/>
                          </a:solidFill>
                          <a:effectLst/>
                          <a:latin typeface="Calibri" panose="020F0502020204030204" pitchFamily="34" charset="0"/>
                        </a:rPr>
                        <a:t> referenced by the @</a:t>
                      </a:r>
                      <a:r>
                        <a:rPr lang="en-US" sz="1300" b="0" i="0" u="none" strike="noStrike" dirty="0" err="1">
                          <a:solidFill>
                            <a:srgbClr val="000000"/>
                          </a:solidFill>
                          <a:effectLst/>
                          <a:latin typeface="Calibri" panose="020F0502020204030204" pitchFamily="34" charset="0"/>
                        </a:rPr>
                        <a:t>var</a:t>
                      </a:r>
                      <a:r>
                        <a:rPr lang="en-US" sz="1300" b="0" i="0" u="none" strike="noStrike" dirty="0">
                          <a:solidFill>
                            <a:srgbClr val="000000"/>
                          </a:solidFill>
                          <a:effectLst/>
                          <a:latin typeface="Calibri" panose="020F0502020204030204" pitchFamily="34" charset="0"/>
                        </a:rPr>
                        <a:t> IDREF.</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299959821"/>
                  </a:ext>
                </a:extLst>
              </a:tr>
              <a:tr h="636608">
                <a:tc>
                  <a:txBody>
                    <a:bodyPr/>
                    <a:lstStyle/>
                    <a:p>
                      <a:pPr algn="l" fontAlgn="b"/>
                      <a:r>
                        <a:rPr lang="en-US" sz="1000" b="1" i="0" u="none" strike="noStrike" dirty="0">
                          <a:solidFill>
                            <a:srgbClr val="000000"/>
                          </a:solidFill>
                          <a:effectLst/>
                          <a:latin typeface="Calibri" panose="020F0502020204030204" pitchFamily="34" charset="0"/>
                        </a:rPr>
                        <a:t>DDI4IdRefAppend</a:t>
                      </a: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This describes whether to append or replace values in the DDI4 path. </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300" b="1" i="0" u="none" strike="noStrike" dirty="0">
                          <a:solidFill>
                            <a:srgbClr val="000000"/>
                          </a:solidFill>
                          <a:effectLst/>
                          <a:latin typeface="Calibri" panose="020F0502020204030204" pitchFamily="34" charset="0"/>
                        </a:rPr>
                        <a:t>TRUE</a:t>
                      </a:r>
                      <a:r>
                        <a:rPr lang="en-US" sz="1300" b="1" i="0" u="none" strike="noStrike" dirty="0" smtClean="0">
                          <a:solidFill>
                            <a:srgbClr val="000000"/>
                          </a:solidFill>
                          <a:effectLst/>
                          <a:latin typeface="Calibri" panose="020F0502020204030204" pitchFamily="34" charset="0"/>
                        </a:rPr>
                        <a:t>, FALSE</a:t>
                      </a:r>
                      <a:endParaRPr lang="en-US" sz="1300" b="1" i="0" u="none" strike="noStrike" dirty="0">
                        <a:solidFill>
                          <a:srgbClr val="000000"/>
                        </a:solidFill>
                        <a:effectLst/>
                        <a:latin typeface="Calibri" panose="020F0502020204030204" pitchFamily="34"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1300" b="0" i="0" u="none" strike="noStrike" dirty="0">
                          <a:solidFill>
                            <a:srgbClr val="000000"/>
                          </a:solidFill>
                          <a:effectLst/>
                          <a:latin typeface="Calibri" panose="020F0502020204030204" pitchFamily="34" charset="0"/>
                        </a:rPr>
                        <a:t>In the case above, there may be more than one member property under contains, but there can only be one value for member.</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435679344"/>
                  </a:ext>
                </a:extLst>
              </a:tr>
              <a:tr h="607500">
                <a:tc>
                  <a:txBody>
                    <a:bodyPr/>
                    <a:lstStyle/>
                    <a:p>
                      <a:pPr algn="l" fontAlgn="b"/>
                      <a:r>
                        <a:rPr lang="en-US" sz="1000" b="1" i="0" u="none" strike="noStrike" dirty="0">
                          <a:solidFill>
                            <a:srgbClr val="000000"/>
                          </a:solidFill>
                          <a:effectLst/>
                          <a:latin typeface="Calibri" panose="020F0502020204030204" pitchFamily="34" charset="0"/>
                        </a:rPr>
                        <a:t>Notes</a:t>
                      </a:r>
                    </a:p>
                  </a:txBody>
                  <a:tcPr marL="54000" marR="4763" marT="4763" marB="0" anchor="ctr">
                    <a:lnL w="3175" cap="flat" cmpd="sng" algn="ctr">
                      <a:solidFill>
                        <a:schemeClr val="bg1">
                          <a:lumMod val="8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rgbClr val="FFFFBF"/>
                    </a:solidFill>
                  </a:tcPr>
                </a:tc>
                <a:tc>
                  <a:txBody>
                    <a:bodyPr/>
                    <a:lstStyle/>
                    <a:p>
                      <a:pPr algn="l" fontAlgn="b"/>
                      <a:r>
                        <a:rPr lang="en-US" sz="1300" b="0" i="0" u="none" strike="noStrike" dirty="0">
                          <a:solidFill>
                            <a:srgbClr val="000000"/>
                          </a:solidFill>
                          <a:effectLst/>
                          <a:latin typeface="Calibri" panose="020F0502020204030204" pitchFamily="34" charset="0"/>
                        </a:rPr>
                        <a:t>Used to describe any notes for the mapping</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tc>
                  <a:txBody>
                    <a:bodyPr/>
                    <a:lstStyle/>
                    <a:p>
                      <a:pPr algn="l" fontAlgn="b"/>
                      <a:r>
                        <a:rPr lang="en-US" sz="1300" b="1" i="0" u="none" strike="noStrike" dirty="0">
                          <a:solidFill>
                            <a:srgbClr val="000000"/>
                          </a:solidFill>
                          <a:effectLst/>
                          <a:latin typeface="Calibri" panose="020F0502020204030204" pitchFamily="34" charset="0"/>
                        </a:rPr>
                        <a:t>requires matching DDI2 ID with DDI4 </a:t>
                      </a:r>
                      <a:r>
                        <a:rPr lang="en-US" sz="1300" b="1" i="0" u="none" strike="noStrike" dirty="0" err="1">
                          <a:solidFill>
                            <a:srgbClr val="000000"/>
                          </a:solidFill>
                          <a:effectLst/>
                          <a:latin typeface="Calibri" panose="020F0502020204030204" pitchFamily="34" charset="0"/>
                        </a:rPr>
                        <a:t>DdiUrn</a:t>
                      </a:r>
                      <a:r>
                        <a:rPr lang="en-US" sz="1300" b="1" i="0" u="none" strike="noStrike" dirty="0">
                          <a:solidFill>
                            <a:srgbClr val="000000"/>
                          </a:solidFill>
                          <a:effectLst/>
                          <a:latin typeface="Calibri" panose="020F0502020204030204" pitchFamily="34" charset="0"/>
                        </a:rPr>
                        <a:t> and inserting DDI4URN references into the </a:t>
                      </a:r>
                      <a:r>
                        <a:rPr lang="en-US" sz="1300" b="1" i="0" u="none" strike="noStrike" dirty="0" err="1">
                          <a:solidFill>
                            <a:srgbClr val="000000"/>
                          </a:solidFill>
                          <a:effectLst/>
                          <a:latin typeface="Calibri" panose="020F0502020204030204" pitchFamily="34" charset="0"/>
                        </a:rPr>
                        <a:t>VariableCollection</a:t>
                      </a:r>
                      <a:endParaRPr lang="en-US" sz="1300" b="1" i="0" u="none" strike="noStrike" dirty="0">
                        <a:solidFill>
                          <a:srgbClr val="000000"/>
                        </a:solidFill>
                        <a:effectLst/>
                        <a:latin typeface="Calibri" panose="020F0502020204030204" pitchFamily="34" charset="0"/>
                      </a:endParaRP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BD9E9"/>
                    </a:solidFill>
                  </a:tcPr>
                </a:tc>
                <a:tc>
                  <a:txBody>
                    <a:bodyPr/>
                    <a:lstStyle/>
                    <a:p>
                      <a:pPr algn="l" fontAlgn="b"/>
                      <a:r>
                        <a:rPr lang="en-US" sz="1300" b="0" i="0" u="none" strike="noStrike" dirty="0">
                          <a:solidFill>
                            <a:srgbClr val="000000"/>
                          </a:solidFill>
                          <a:effectLst/>
                          <a:latin typeface="Calibri" panose="020F0502020204030204" pitchFamily="34" charset="0"/>
                        </a:rPr>
                        <a:t>In this example, it describes what is needed in the matching process of DDI2 IDs and DDI4 URNS.</a:t>
                      </a:r>
                    </a:p>
                  </a:txBody>
                  <a:tcPr marL="54000" marR="3600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BF"/>
                    </a:solidFill>
                  </a:tcPr>
                </a:tc>
                <a:extLst>
                  <a:ext uri="{0D108BD9-81ED-4DB2-BD59-A6C34878D82A}">
                    <a16:rowId xmlns:a16="http://schemas.microsoft.com/office/drawing/2014/main" val="507401523"/>
                  </a:ext>
                </a:extLst>
              </a:tr>
            </a:tbl>
          </a:graphicData>
        </a:graphic>
      </p:graphicFrame>
      <p:cxnSp>
        <p:nvCxnSpPr>
          <p:cNvPr id="45" name="Straight Arrow Connector 44"/>
          <p:cNvCxnSpPr/>
          <p:nvPr/>
        </p:nvCxnSpPr>
        <p:spPr>
          <a:xfrm flipV="1">
            <a:off x="8458227" y="11202255"/>
            <a:ext cx="0" cy="167979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86160" y="3630343"/>
            <a:ext cx="1343638" cy="430887"/>
          </a:xfrm>
          <a:prstGeom prst="rect">
            <a:avLst/>
          </a:prstGeom>
          <a:noFill/>
        </p:spPr>
        <p:txBody>
          <a:bodyPr wrap="none" rtlCol="0">
            <a:spAutoFit/>
          </a:bodyPr>
          <a:lstStyle/>
          <a:p>
            <a:r>
              <a:rPr lang="en-US" sz="2200" b="1" dirty="0">
                <a:solidFill>
                  <a:schemeClr val="accent1">
                    <a:lumMod val="75000"/>
                  </a:schemeClr>
                </a:solidFill>
              </a:rPr>
              <a:t>DDI2 XML</a:t>
            </a:r>
            <a:endParaRPr lang="en-US" sz="2200" b="1" dirty="0">
              <a:solidFill>
                <a:schemeClr val="accent1">
                  <a:lumMod val="75000"/>
                </a:schemeClr>
              </a:solidFill>
            </a:endParaRPr>
          </a:p>
        </p:txBody>
      </p:sp>
      <p:sp>
        <p:nvSpPr>
          <p:cNvPr id="55" name="TextBox 54"/>
          <p:cNvSpPr txBox="1"/>
          <p:nvPr/>
        </p:nvSpPr>
        <p:spPr>
          <a:xfrm>
            <a:off x="14245717" y="7731182"/>
            <a:ext cx="4522135" cy="400110"/>
          </a:xfrm>
          <a:prstGeom prst="rect">
            <a:avLst/>
          </a:prstGeom>
          <a:noFill/>
        </p:spPr>
        <p:txBody>
          <a:bodyPr wrap="none" rtlCol="0">
            <a:spAutoFit/>
          </a:bodyPr>
          <a:lstStyle/>
          <a:p>
            <a:r>
              <a:rPr lang="en-US" sz="2000" b="1" dirty="0">
                <a:solidFill>
                  <a:schemeClr val="accent1">
                    <a:lumMod val="75000"/>
                  </a:schemeClr>
                </a:solidFill>
              </a:rPr>
              <a:t>Column Descriptions for the Table Above</a:t>
            </a:r>
          </a:p>
        </p:txBody>
      </p:sp>
      <p:graphicFrame>
        <p:nvGraphicFramePr>
          <p:cNvPr id="27" name="Table 26"/>
          <p:cNvGraphicFramePr>
            <a:graphicFrameLocks noGrp="1"/>
          </p:cNvGraphicFramePr>
          <p:nvPr>
            <p:extLst>
              <p:ext uri="{D42A27DB-BD31-4B8C-83A1-F6EECF244321}">
                <p14:modId xmlns:p14="http://schemas.microsoft.com/office/powerpoint/2010/main" val="586493040"/>
              </p:ext>
            </p:extLst>
          </p:nvPr>
        </p:nvGraphicFramePr>
        <p:xfrm>
          <a:off x="12878415" y="17991667"/>
          <a:ext cx="7495609" cy="726708"/>
        </p:xfrm>
        <a:graphic>
          <a:graphicData uri="http://schemas.openxmlformats.org/drawingml/2006/table">
            <a:tbl>
              <a:tblPr/>
              <a:tblGrid>
                <a:gridCol w="934032">
                  <a:extLst>
                    <a:ext uri="{9D8B030D-6E8A-4147-A177-3AD203B41FA5}">
                      <a16:colId xmlns:a16="http://schemas.microsoft.com/office/drawing/2014/main" val="1291069291"/>
                    </a:ext>
                  </a:extLst>
                </a:gridCol>
                <a:gridCol w="6561577">
                  <a:extLst>
                    <a:ext uri="{9D8B030D-6E8A-4147-A177-3AD203B41FA5}">
                      <a16:colId xmlns:a16="http://schemas.microsoft.com/office/drawing/2014/main" val="2790880258"/>
                    </a:ext>
                  </a:extLst>
                </a:gridCol>
              </a:tblGrid>
              <a:tr h="274813">
                <a:tc>
                  <a:txBody>
                    <a:bodyPr/>
                    <a:lstStyle/>
                    <a:p>
                      <a:pPr algn="l" fontAlgn="b"/>
                      <a:r>
                        <a:rPr lang="en-US" sz="600" b="0" i="0" u="none" strike="noStrike" dirty="0">
                          <a:solidFill>
                            <a:srgbClr val="000000"/>
                          </a:solidFill>
                          <a:effectLst/>
                          <a:latin typeface="Calibri" panose="020F0502020204030204" pitchFamily="34" charset="0"/>
                        </a:rPr>
                        <a:t> </a:t>
                      </a:r>
                    </a:p>
                  </a:txBody>
                  <a:tcPr marL="4763" marR="4763" marT="4763" marB="0" anchor="b">
                    <a:lnL>
                      <a:noFill/>
                    </a:lnL>
                    <a:lnR>
                      <a:noFill/>
                    </a:lnR>
                    <a:lnT>
                      <a:noFill/>
                    </a:lnT>
                    <a:lnB>
                      <a:noFill/>
                    </a:lnB>
                    <a:solidFill>
                      <a:srgbClr val="D7191C"/>
                    </a:solidFill>
                  </a:tcPr>
                </a:tc>
                <a:tc>
                  <a:txBody>
                    <a:bodyPr/>
                    <a:lstStyle/>
                    <a:p>
                      <a:pPr algn="l" fontAlgn="b"/>
                      <a:r>
                        <a:rPr lang="en-US" sz="1400" b="0" i="0" u="none" strike="noStrike" dirty="0" smtClean="0">
                          <a:solidFill>
                            <a:srgbClr val="000000"/>
                          </a:solidFill>
                          <a:effectLst/>
                          <a:latin typeface="Calibri" panose="020F0502020204030204" pitchFamily="34" charset="0"/>
                        </a:rPr>
                        <a:t> DDI25</a:t>
                      </a:r>
                      <a:r>
                        <a:rPr lang="en-US" sz="1400" b="0" i="0" u="none" strike="noStrike" dirty="0">
                          <a:solidFill>
                            <a:srgbClr val="000000"/>
                          </a:solidFill>
                          <a:effectLst/>
                          <a:latin typeface="Calibri" panose="020F0502020204030204" pitchFamily="34" charset="0"/>
                        </a:rPr>
                        <a:t>, DDI4PropertyName, and </a:t>
                      </a:r>
                      <a:r>
                        <a:rPr lang="en-US" sz="1400" b="0" i="0" u="none" strike="noStrike" dirty="0" err="1">
                          <a:solidFill>
                            <a:srgbClr val="000000"/>
                          </a:solidFill>
                          <a:effectLst/>
                          <a:latin typeface="Calibri" panose="020F0502020204030204" pitchFamily="34" charset="0"/>
                        </a:rPr>
                        <a:t>IdentifiablesMapping</a:t>
                      </a:r>
                      <a:r>
                        <a:rPr lang="en-US" sz="1400" b="0" i="0" u="none" strike="noStrike" dirty="0">
                          <a:solidFill>
                            <a:srgbClr val="000000"/>
                          </a:solidFill>
                          <a:effectLst/>
                          <a:latin typeface="Calibri" panose="020F0502020204030204" pitchFamily="34" charset="0"/>
                        </a:rPr>
                        <a:t> columns from DDI2 </a:t>
                      </a:r>
                      <a:r>
                        <a:rPr lang="en-US" sz="1400" b="0" i="0" u="none" strike="noStrike" dirty="0" err="1">
                          <a:solidFill>
                            <a:srgbClr val="000000"/>
                          </a:solidFill>
                          <a:effectLst/>
                          <a:latin typeface="Calibri" panose="020F0502020204030204" pitchFamily="34" charset="0"/>
                        </a:rPr>
                        <a:t>anlysUnit</a:t>
                      </a:r>
                      <a:endParaRPr lang="en-US" sz="1400" b="0" i="0" u="none" strike="noStrike" dirty="0">
                        <a:solidFill>
                          <a:srgbClr val="000000"/>
                        </a:solidFill>
                        <a:effectLst/>
                        <a:latin typeface="Calibri" panose="020F0502020204030204" pitchFamily="34" charset="0"/>
                      </a:endParaRPr>
                    </a:p>
                  </a:txBody>
                  <a:tcPr marL="4763" marR="4763" marT="4763" marB="0" anchor="b">
                    <a:lnL>
                      <a:noFill/>
                    </a:lnL>
                    <a:lnR>
                      <a:noFill/>
                    </a:lnR>
                    <a:lnT>
                      <a:noFill/>
                    </a:lnT>
                    <a:lnB>
                      <a:noFill/>
                    </a:lnB>
                  </a:tcPr>
                </a:tc>
                <a:extLst>
                  <a:ext uri="{0D108BD9-81ED-4DB2-BD59-A6C34878D82A}">
                    <a16:rowId xmlns:a16="http://schemas.microsoft.com/office/drawing/2014/main" val="3796519167"/>
                  </a:ext>
                </a:extLst>
              </a:tr>
              <a:tr h="233772">
                <a:tc>
                  <a:txBody>
                    <a:bodyPr/>
                    <a:lstStyle/>
                    <a:p>
                      <a:pPr algn="l" fontAlgn="b"/>
                      <a:r>
                        <a:rPr lang="en-US" sz="600" b="0" i="0" u="none" strike="noStrike" dirty="0">
                          <a:solidFill>
                            <a:srgbClr val="000000"/>
                          </a:solidFill>
                          <a:effectLst/>
                          <a:latin typeface="Calibri" panose="020F0502020204030204" pitchFamily="34" charset="0"/>
                        </a:rPr>
                        <a:t> </a:t>
                      </a:r>
                    </a:p>
                  </a:txBody>
                  <a:tcPr marL="4763" marR="4763" marT="4763" marB="0" anchor="b">
                    <a:lnL>
                      <a:noFill/>
                    </a:lnL>
                    <a:lnR>
                      <a:noFill/>
                    </a:lnR>
                    <a:lnT>
                      <a:noFill/>
                    </a:lnT>
                    <a:lnB>
                      <a:noFill/>
                    </a:lnB>
                    <a:solidFill>
                      <a:srgbClr val="FDAE61"/>
                    </a:solidFill>
                  </a:tcPr>
                </a:tc>
                <a:tc>
                  <a:txBody>
                    <a:bodyPr/>
                    <a:lstStyle/>
                    <a:p>
                      <a:pPr algn="l" fontAlgn="b"/>
                      <a:r>
                        <a:rPr lang="en-US" sz="1400" b="0" i="0" u="none" strike="noStrike" dirty="0" smtClean="0">
                          <a:solidFill>
                            <a:srgbClr val="000000"/>
                          </a:solidFill>
                          <a:effectLst/>
                          <a:latin typeface="Calibri" panose="020F0502020204030204" pitchFamily="34" charset="0"/>
                        </a:rPr>
                        <a:t> </a:t>
                      </a:r>
                      <a:r>
                        <a:rPr lang="en-US" sz="1400" b="0" i="0" u="none" strike="noStrike" dirty="0" err="1" smtClean="0">
                          <a:solidFill>
                            <a:srgbClr val="000000"/>
                          </a:solidFill>
                          <a:effectLst/>
                          <a:latin typeface="Calibri" panose="020F0502020204030204" pitchFamily="34" charset="0"/>
                        </a:rPr>
                        <a:t>AbstractSubstitution</a:t>
                      </a:r>
                      <a:r>
                        <a:rPr lang="en-US" sz="1400" b="0" i="0" u="none" strike="noStrike" dirty="0" smtClean="0">
                          <a:solidFill>
                            <a:srgbClr val="000000"/>
                          </a:solidFill>
                          <a:effectLst/>
                          <a:latin typeface="Calibri" panose="020F0502020204030204" pitchFamily="34" charset="0"/>
                        </a:rPr>
                        <a:t> </a:t>
                      </a:r>
                      <a:r>
                        <a:rPr lang="en-US" sz="1400" b="0" i="0" u="none" strike="noStrike" dirty="0">
                          <a:solidFill>
                            <a:srgbClr val="000000"/>
                          </a:solidFill>
                          <a:effectLst/>
                          <a:latin typeface="Calibri" panose="020F0502020204030204" pitchFamily="34" charset="0"/>
                        </a:rPr>
                        <a:t>and </a:t>
                      </a:r>
                      <a:r>
                        <a:rPr lang="en-US" sz="1400" b="0" i="0" u="none" strike="noStrike" dirty="0" err="1">
                          <a:solidFill>
                            <a:srgbClr val="000000"/>
                          </a:solidFill>
                          <a:effectLst/>
                          <a:latin typeface="Calibri" panose="020F0502020204030204" pitchFamily="34" charset="0"/>
                        </a:rPr>
                        <a:t>ParameterValues</a:t>
                      </a:r>
                      <a:r>
                        <a:rPr lang="en-US" sz="1400" b="0" i="0" u="none" strike="noStrike" dirty="0">
                          <a:solidFill>
                            <a:srgbClr val="000000"/>
                          </a:solidFill>
                          <a:effectLst/>
                          <a:latin typeface="Calibri" panose="020F0502020204030204" pitchFamily="34" charset="0"/>
                        </a:rPr>
                        <a:t> from DDI2 </a:t>
                      </a:r>
                      <a:r>
                        <a:rPr lang="en-US" sz="1400" b="0" i="0" u="none" strike="noStrike" dirty="0" err="1">
                          <a:solidFill>
                            <a:srgbClr val="000000"/>
                          </a:solidFill>
                          <a:effectLst/>
                          <a:latin typeface="Calibri" panose="020F0502020204030204" pitchFamily="34" charset="0"/>
                        </a:rPr>
                        <a:t>preQTxt</a:t>
                      </a:r>
                      <a:endParaRPr lang="en-US" sz="1400" b="0" i="0" u="none" strike="noStrike" dirty="0">
                        <a:solidFill>
                          <a:srgbClr val="000000"/>
                        </a:solidFill>
                        <a:effectLst/>
                        <a:latin typeface="Calibri" panose="020F0502020204030204" pitchFamily="34" charset="0"/>
                      </a:endParaRPr>
                    </a:p>
                  </a:txBody>
                  <a:tcPr marL="4763" marR="4763" marT="4763" marB="0" anchor="b">
                    <a:lnL>
                      <a:noFill/>
                    </a:lnL>
                    <a:lnR>
                      <a:noFill/>
                    </a:lnR>
                    <a:lnT>
                      <a:noFill/>
                    </a:lnT>
                    <a:lnB>
                      <a:noFill/>
                    </a:lnB>
                  </a:tcPr>
                </a:tc>
                <a:extLst>
                  <a:ext uri="{0D108BD9-81ED-4DB2-BD59-A6C34878D82A}">
                    <a16:rowId xmlns:a16="http://schemas.microsoft.com/office/drawing/2014/main" val="3524233962"/>
                  </a:ext>
                </a:extLst>
              </a:tr>
              <a:tr h="218123">
                <a:tc>
                  <a:txBody>
                    <a:bodyPr/>
                    <a:lstStyle/>
                    <a:p>
                      <a:pPr algn="l" fontAlgn="b"/>
                      <a:r>
                        <a:rPr lang="en-US" sz="600" b="0" i="0" u="none" strike="noStrike" dirty="0">
                          <a:solidFill>
                            <a:srgbClr val="000000"/>
                          </a:solidFill>
                          <a:effectLst/>
                          <a:latin typeface="Calibri" panose="020F0502020204030204" pitchFamily="34" charset="0"/>
                        </a:rPr>
                        <a:t> </a:t>
                      </a:r>
                    </a:p>
                  </a:txBody>
                  <a:tcPr marL="4763" marR="4763" marT="4763" marB="0" anchor="b">
                    <a:lnL>
                      <a:noFill/>
                    </a:lnL>
                    <a:lnR>
                      <a:noFill/>
                    </a:lnR>
                    <a:lnT>
                      <a:noFill/>
                    </a:lnT>
                    <a:lnB>
                      <a:noFill/>
                    </a:lnB>
                    <a:solidFill>
                      <a:srgbClr val="ABD9E9"/>
                    </a:solidFill>
                  </a:tcPr>
                </a:tc>
                <a:tc>
                  <a:txBody>
                    <a:bodyPr/>
                    <a:lstStyle/>
                    <a:p>
                      <a:pPr algn="l" fontAlgn="b"/>
                      <a:r>
                        <a:rPr lang="en-US" sz="1400" b="0" i="0" u="none" strike="noStrike" dirty="0" smtClean="0">
                          <a:solidFill>
                            <a:srgbClr val="000000"/>
                          </a:solidFill>
                          <a:effectLst/>
                          <a:latin typeface="Calibri" panose="020F0502020204030204" pitchFamily="34" charset="0"/>
                        </a:rPr>
                        <a:t> </a:t>
                      </a:r>
                      <a:r>
                        <a:rPr lang="en-US" sz="1400" b="0" i="0" u="none" strike="noStrike" dirty="0" err="1" smtClean="0">
                          <a:solidFill>
                            <a:srgbClr val="000000"/>
                          </a:solidFill>
                          <a:effectLst/>
                          <a:latin typeface="Calibri" panose="020F0502020204030204" pitchFamily="34" charset="0"/>
                        </a:rPr>
                        <a:t>IsIdRef</a:t>
                      </a:r>
                      <a:r>
                        <a:rPr lang="en-US" sz="1400" b="0" i="0" u="none" strike="noStrike" dirty="0">
                          <a:solidFill>
                            <a:srgbClr val="000000"/>
                          </a:solidFill>
                          <a:effectLst/>
                          <a:latin typeface="Calibri" panose="020F0502020204030204" pitchFamily="34" charset="0"/>
                        </a:rPr>
                        <a:t>, DDI4IdRefPath, DDI4IdRefAppend,  and Notes from DDI2 </a:t>
                      </a:r>
                      <a:r>
                        <a:rPr lang="en-US" sz="1400" b="0" i="0" u="none" strike="noStrike" dirty="0" err="1">
                          <a:solidFill>
                            <a:srgbClr val="000000"/>
                          </a:solidFill>
                          <a:effectLst/>
                          <a:latin typeface="Calibri" panose="020F0502020204030204" pitchFamily="34" charset="0"/>
                        </a:rPr>
                        <a:t>varGrp</a:t>
                      </a:r>
                      <a:r>
                        <a:rPr lang="en-US" sz="1400" b="0" i="0" u="none" strike="noStrike" dirty="0">
                          <a:solidFill>
                            <a:srgbClr val="000000"/>
                          </a:solidFill>
                          <a:effectLst/>
                          <a:latin typeface="Calibri" panose="020F0502020204030204" pitchFamily="34" charset="0"/>
                        </a:rPr>
                        <a:t>/@</a:t>
                      </a:r>
                      <a:r>
                        <a:rPr lang="en-US" sz="1400" b="0" i="0" u="none" strike="noStrike" dirty="0" err="1">
                          <a:solidFill>
                            <a:srgbClr val="000000"/>
                          </a:solidFill>
                          <a:effectLst/>
                          <a:latin typeface="Calibri" panose="020F0502020204030204" pitchFamily="34" charset="0"/>
                        </a:rPr>
                        <a:t>var</a:t>
                      </a:r>
                      <a:endParaRPr lang="en-US" sz="1400" b="0" i="0" u="none" strike="noStrike" dirty="0">
                        <a:solidFill>
                          <a:srgbClr val="000000"/>
                        </a:solidFill>
                        <a:effectLst/>
                        <a:latin typeface="Calibri" panose="020F0502020204030204" pitchFamily="34" charset="0"/>
                      </a:endParaRPr>
                    </a:p>
                  </a:txBody>
                  <a:tcPr marL="4763" marR="4763" marT="4763" marB="0" anchor="b">
                    <a:lnL>
                      <a:noFill/>
                    </a:lnL>
                    <a:lnR>
                      <a:noFill/>
                    </a:lnR>
                    <a:lnT>
                      <a:noFill/>
                    </a:lnT>
                    <a:lnB>
                      <a:noFill/>
                    </a:lnB>
                  </a:tcPr>
                </a:tc>
                <a:extLst>
                  <a:ext uri="{0D108BD9-81ED-4DB2-BD59-A6C34878D82A}">
                    <a16:rowId xmlns:a16="http://schemas.microsoft.com/office/drawing/2014/main" val="44164957"/>
                  </a:ext>
                </a:extLst>
              </a:tr>
            </a:tbl>
          </a:graphicData>
        </a:graphic>
      </p:graphicFrame>
      <p:cxnSp>
        <p:nvCxnSpPr>
          <p:cNvPr id="59" name="Elbow Connector 58"/>
          <p:cNvCxnSpPr/>
          <p:nvPr/>
        </p:nvCxnSpPr>
        <p:spPr>
          <a:xfrm rot="16200000" flipH="1">
            <a:off x="5470501" y="6846318"/>
            <a:ext cx="6300309" cy="1580570"/>
          </a:xfrm>
          <a:prstGeom prst="bentConnector3">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7013510" y="11920923"/>
            <a:ext cx="2916183" cy="338554"/>
          </a:xfrm>
          <a:prstGeom prst="rect">
            <a:avLst/>
          </a:prstGeom>
          <a:solidFill>
            <a:schemeClr val="bg1">
              <a:lumMod val="95000"/>
            </a:schemeClr>
          </a:solidFill>
        </p:spPr>
        <p:txBody>
          <a:bodyPr wrap="none">
            <a:spAutoFit/>
          </a:bodyPr>
          <a:lstStyle/>
          <a:p>
            <a:pPr algn="ctr"/>
            <a:r>
              <a:rPr lang="en-US" sz="800" dirty="0"/>
              <a:t>(for </a:t>
            </a:r>
            <a:r>
              <a:rPr lang="en-US" sz="800" dirty="0" err="1"/>
              <a:t>InstanceVariable</a:t>
            </a:r>
            <a:r>
              <a:rPr lang="en-US" sz="800" dirty="0"/>
              <a:t> ) </a:t>
            </a:r>
          </a:p>
          <a:p>
            <a:pPr algn="ctr"/>
            <a:r>
              <a:rPr lang="en-US" sz="800" dirty="0" err="1"/>
              <a:t>URN:DDI:example.org</a:t>
            </a:r>
            <a:r>
              <a:rPr lang="en-US" sz="800" dirty="0"/>
              <a:t>:</a:t>
            </a:r>
            <a:r>
              <a:rPr lang="en-US" sz="800" dirty="0"/>
              <a:t> </a:t>
            </a:r>
            <a:r>
              <a:rPr lang="en-US" sz="800" dirty="0"/>
              <a:t>b10f7a22-97f6-4971-99cf-481e2cc12367:1</a:t>
            </a:r>
            <a:endParaRPr lang="en-US" sz="800" dirty="0"/>
          </a:p>
        </p:txBody>
      </p:sp>
      <p:sp>
        <p:nvSpPr>
          <p:cNvPr id="32" name="Rectangle 31"/>
          <p:cNvSpPr/>
          <p:nvPr/>
        </p:nvSpPr>
        <p:spPr>
          <a:xfrm>
            <a:off x="7884902" y="7874419"/>
            <a:ext cx="2893742" cy="338554"/>
          </a:xfrm>
          <a:prstGeom prst="rect">
            <a:avLst/>
          </a:prstGeom>
          <a:solidFill>
            <a:schemeClr val="bg1">
              <a:lumMod val="95000"/>
            </a:schemeClr>
          </a:solidFill>
        </p:spPr>
        <p:txBody>
          <a:bodyPr wrap="none">
            <a:spAutoFit/>
          </a:bodyPr>
          <a:lstStyle/>
          <a:p>
            <a:pPr algn="ctr"/>
            <a:r>
              <a:rPr lang="en-US" sz="800" dirty="0"/>
              <a:t>(Contains ) </a:t>
            </a:r>
          </a:p>
          <a:p>
            <a:pPr algn="ctr"/>
            <a:r>
              <a:rPr lang="en-US" sz="800" dirty="0"/>
              <a:t>URN:DDI:example.org:b10f7a22-97f6-4971-99cf-481e2cc12367:1</a:t>
            </a:r>
            <a:endParaRPr lang="en-US" sz="800" dirty="0"/>
          </a:p>
        </p:txBody>
      </p:sp>
      <p:cxnSp>
        <p:nvCxnSpPr>
          <p:cNvPr id="83" name="Straight Connector 82"/>
          <p:cNvCxnSpPr/>
          <p:nvPr/>
        </p:nvCxnSpPr>
        <p:spPr>
          <a:xfrm flipV="1">
            <a:off x="218617" y="5708297"/>
            <a:ext cx="2851876" cy="14749"/>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218617" y="10792790"/>
            <a:ext cx="2851876" cy="14749"/>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Curved Connector 91"/>
          <p:cNvCxnSpPr/>
          <p:nvPr/>
        </p:nvCxnSpPr>
        <p:spPr>
          <a:xfrm>
            <a:off x="9612107" y="2462299"/>
            <a:ext cx="5899896" cy="5867242"/>
          </a:xfrm>
          <a:prstGeom prst="curvedConnector3">
            <a:avLst>
              <a:gd name="adj1" fmla="val 50000"/>
            </a:avLst>
          </a:prstGeom>
          <a:ln w="25400" cmpd="sng">
            <a:solidFill>
              <a:schemeClr val="bg1">
                <a:lumMod val="65000"/>
              </a:schemeClr>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093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TotalTime>
  <Words>1279</Words>
  <Application>Microsoft Office PowerPoint</Application>
  <PresentationFormat>Custom</PresentationFormat>
  <Paragraphs>212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Lucida Console</vt:lpstr>
      <vt:lpstr>Office Theme</vt:lpstr>
      <vt:lpstr>PowerPoint Presentation</vt:lpstr>
    </vt:vector>
  </TitlesOfParts>
  <Company>The University of Kansas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Hoyle, Larry</dc:creator>
  <cp:lastModifiedBy>Hoyle, Larry</cp:lastModifiedBy>
  <cp:revision>87</cp:revision>
  <cp:lastPrinted>2019-04-04T18:22:12Z</cp:lastPrinted>
  <dcterms:created xsi:type="dcterms:W3CDTF">2019-03-26T19:32:59Z</dcterms:created>
  <dcterms:modified xsi:type="dcterms:W3CDTF">2019-04-04T18:23:53Z</dcterms:modified>
</cp:coreProperties>
</file>